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83" r:id="rId3"/>
    <p:sldId id="284"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5" r:id="rId30"/>
    <p:sldId id="28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4.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C268B6-F73D-4695-B2C8-2819BAED600A}"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370382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268B6-F73D-4695-B2C8-2819BAED600A}"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53516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268B6-F73D-4695-B2C8-2819BAED600A}"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1797975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C268B6-F73D-4695-B2C8-2819BAED600A}"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19635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CC268B6-F73D-4695-B2C8-2819BAED600A}" type="datetimeFigureOut">
              <a:rPr lang="en-US" smtClean="0"/>
              <a:t>5/12/2020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2844314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C268B6-F73D-4695-B2C8-2819BAED600A}"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2446121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C268B6-F73D-4695-B2C8-2819BAED600A}" type="datetimeFigureOut">
              <a:rPr lang="en-US" smtClean="0"/>
              <a:t>5/12/2020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2810513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C268B6-F73D-4695-B2C8-2819BAED600A}" type="datetimeFigureOut">
              <a:rPr lang="en-US" smtClean="0"/>
              <a:t>5/12/2020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3066476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C268B6-F73D-4695-B2C8-2819BAED600A}" type="datetimeFigureOut">
              <a:rPr lang="en-US" smtClean="0"/>
              <a:t>5/12/2020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899930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CC268B6-F73D-4695-B2C8-2819BAED600A}"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3912324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CC268B6-F73D-4695-B2C8-2819BAED600A}" type="datetimeFigureOut">
              <a:rPr lang="en-US" smtClean="0"/>
              <a:t>5/12/2020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D18CC-EFF6-4C88-9A6E-488C2AD625E9}" type="slidenum">
              <a:rPr lang="en-US" smtClean="0"/>
              <a:t>‹#›</a:t>
            </a:fld>
            <a:endParaRPr lang="en-US"/>
          </a:p>
        </p:txBody>
      </p:sp>
    </p:spTree>
    <p:extLst>
      <p:ext uri="{BB962C8B-B14F-4D97-AF65-F5344CB8AC3E}">
        <p14:creationId xmlns:p14="http://schemas.microsoft.com/office/powerpoint/2010/main" val="1741027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C268B6-F73D-4695-B2C8-2819BAED600A}" type="datetimeFigureOut">
              <a:rPr lang="en-US" smtClean="0"/>
              <a:t>5/12/2020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ED18CC-EFF6-4C88-9A6E-488C2AD625E9}" type="slidenum">
              <a:rPr lang="en-US" smtClean="0"/>
              <a:t>‹#›</a:t>
            </a:fld>
            <a:endParaRPr lang="en-US"/>
          </a:p>
        </p:txBody>
      </p:sp>
    </p:spTree>
    <p:extLst>
      <p:ext uri="{BB962C8B-B14F-4D97-AF65-F5344CB8AC3E}">
        <p14:creationId xmlns:p14="http://schemas.microsoft.com/office/powerpoint/2010/main" val="4016124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hyperlink" Target="02-Coronavirus%20Threatens%20North%20Korea&#8217;s%20Weak%20Health%20System/Coronavirus%20Threatens%20North%20Korea&#8217;s%20Weak%20Health%20System.mp3"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image" Target="../media/image3.jp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2.png"/><Relationship Id="rId4" Type="http://schemas.openxmlformats.org/officeDocument/2006/relationships/image" Target="../media/image4.jpg"/></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mailto:midwife.shahmizad@gmail.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73616"/>
          </a:xfrm>
        </p:spPr>
        <p:txBody>
          <a:bodyPr/>
          <a:lstStyle/>
          <a:p>
            <a:pPr algn="ctr"/>
            <a:r>
              <a:rPr lang="fa-IR" b="1" spc="50" dirty="0">
                <a:ln w="11430"/>
                <a:effectLst>
                  <a:outerShdw blurRad="76200" dist="50800" dir="5400000" algn="tl" rotWithShape="0">
                    <a:srgbClr val="000000">
                      <a:alpha val="65000"/>
                    </a:srgbClr>
                  </a:outerShdw>
                </a:effectLst>
                <a:cs typeface="B Yagut" panose="00000400000000000000" pitchFamily="2" charset="-78"/>
              </a:rPr>
              <a:t>مشخصات سند</a:t>
            </a:r>
            <a:endParaRPr lang="en-US" dirty="0"/>
          </a:p>
        </p:txBody>
      </p:sp>
      <p:sp>
        <p:nvSpPr>
          <p:cNvPr id="4" name="Text Placeholder 6">
            <a:extLst>
              <a:ext uri="{FF2B5EF4-FFF2-40B4-BE49-F238E27FC236}">
                <a16:creationId xmlns:a16="http://schemas.microsoft.com/office/drawing/2014/main" id="{E6A5B8D8-0E25-450F-8B73-73C8FE6A2913}"/>
              </a:ext>
            </a:extLst>
          </p:cNvPr>
          <p:cNvSpPr txBox="1">
            <a:spLocks noGrp="1"/>
          </p:cNvSpPr>
          <p:nvPr>
            <p:ph idx="1"/>
          </p:nvPr>
        </p:nvSpPr>
        <p:spPr>
          <a:xfrm>
            <a:off x="9209088" y="1162050"/>
            <a:ext cx="2887118" cy="121539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3000" b="1" dirty="0">
                <a:ln w="22225">
                  <a:solidFill>
                    <a:schemeClr val="accent2"/>
                  </a:solidFill>
                  <a:prstDash val="solid"/>
                </a:ln>
                <a:cs typeface="B Yagut" panose="00000400000000000000" pitchFamily="2" charset="-78"/>
              </a:rPr>
              <a:t>مشخصات بسته آموزشی</a:t>
            </a:r>
          </a:p>
        </p:txBody>
      </p:sp>
      <p:sp>
        <p:nvSpPr>
          <p:cNvPr id="5" name="Content Placeholder 7">
            <a:extLst>
              <a:ext uri="{FF2B5EF4-FFF2-40B4-BE49-F238E27FC236}">
                <a16:creationId xmlns:a16="http://schemas.microsoft.com/office/drawing/2014/main" id="{AB90C499-C33C-4768-A2CD-0D622C568511}"/>
              </a:ext>
            </a:extLst>
          </p:cNvPr>
          <p:cNvSpPr txBox="1">
            <a:spLocks/>
          </p:cNvSpPr>
          <p:nvPr/>
        </p:nvSpPr>
        <p:spPr>
          <a:xfrm>
            <a:off x="7921126" y="2547257"/>
            <a:ext cx="4175080" cy="3924318"/>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حیطه درس: </a:t>
            </a:r>
            <a:r>
              <a:rPr kumimoji="0" lang="fa-IR"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زبان انگلیسی عمومی</a:t>
            </a:r>
            <a:endPar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آخرین بازنگری : </a:t>
            </a:r>
            <a:r>
              <a:rPr kumimoji="0" lang="fa-IR"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99/2/15</a:t>
            </a:r>
            <a:endPar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نوبت تهیه: 1</a:t>
            </a: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rPr>
              <a:t> نام فایل: </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SA-</a:t>
            </a:r>
            <a:r>
              <a:rPr kumimoji="0" lang="en-US" sz="2500" b="0" i="0" u="none" strike="noStrike" kern="1200" cap="none" spc="0" normalizeH="0" baseline="0" noProof="0" dirty="0" err="1" smtClean="0">
                <a:ln>
                  <a:noFill/>
                </a:ln>
                <a:solidFill>
                  <a:prstClr val="black"/>
                </a:solidFill>
                <a:effectLst/>
                <a:uLnTx/>
                <a:uFillTx/>
                <a:latin typeface="Calibri" panose="020F0502020204030204"/>
                <a:ea typeface="+mn-ea"/>
                <a:cs typeface="B Yagut" panose="00000400000000000000" pitchFamily="2" charset="-78"/>
              </a:rPr>
              <a:t>Zaban</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 </a:t>
            </a:r>
            <a:r>
              <a:rPr kumimoji="0" lang="en-US" sz="2500" b="0" i="0" u="none" strike="noStrike" kern="1200" cap="none" spc="0" normalizeH="0" baseline="0" noProof="0" dirty="0" err="1" smtClean="0">
                <a:ln>
                  <a:noFill/>
                </a:ln>
                <a:solidFill>
                  <a:prstClr val="black"/>
                </a:solidFill>
                <a:effectLst/>
                <a:uLnTx/>
                <a:uFillTx/>
                <a:latin typeface="Calibri" panose="020F0502020204030204"/>
                <a:ea typeface="+mn-ea"/>
                <a:cs typeface="B Yagut" panose="00000400000000000000" pitchFamily="2" charset="-78"/>
              </a:rPr>
              <a:t>Englisi</a:t>
            </a:r>
            <a:r>
              <a:rPr kumimoji="0" lang="en-US" sz="25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 edit 1</a:t>
            </a:r>
            <a:endParaRPr kumimoji="0" lang="en-US" sz="25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p:txBody>
      </p:sp>
      <p:sp>
        <p:nvSpPr>
          <p:cNvPr id="6" name="Text Placeholder 4">
            <a:extLst>
              <a:ext uri="{FF2B5EF4-FFF2-40B4-BE49-F238E27FC236}">
                <a16:creationId xmlns:a16="http://schemas.microsoft.com/office/drawing/2014/main" id="{19CC34F6-7547-4848-B729-1FD4713D1BAC}"/>
              </a:ext>
            </a:extLst>
          </p:cNvPr>
          <p:cNvSpPr txBox="1">
            <a:spLocks/>
          </p:cNvSpPr>
          <p:nvPr/>
        </p:nvSpPr>
        <p:spPr>
          <a:xfrm>
            <a:off x="2818914" y="1457249"/>
            <a:ext cx="4040188" cy="639762"/>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1" i="0" u="none" strike="noStrike" kern="1200" cap="none" spc="0" normalizeH="0" baseline="0" noProof="0" dirty="0">
                <a:ln w="22225">
                  <a:solidFill>
                    <a:srgbClr val="ED7D31"/>
                  </a:solidFill>
                  <a:prstDash val="solid"/>
                </a:ln>
                <a:solidFill>
                  <a:prstClr val="black"/>
                </a:solidFill>
                <a:effectLst/>
                <a:uLnTx/>
                <a:uFillTx/>
                <a:latin typeface="Calibri" panose="020F0502020204030204"/>
                <a:ea typeface="+mn-ea"/>
                <a:cs typeface="B Yagut" panose="00000400000000000000" pitchFamily="2" charset="-78"/>
              </a:rPr>
              <a:t>مشخصات مدرس یا مدرسین</a:t>
            </a:r>
          </a:p>
        </p:txBody>
      </p:sp>
      <p:sp>
        <p:nvSpPr>
          <p:cNvPr id="7" name="Subtitle 2"/>
          <p:cNvSpPr txBox="1">
            <a:spLocks/>
          </p:cNvSpPr>
          <p:nvPr/>
        </p:nvSpPr>
        <p:spPr>
          <a:xfrm>
            <a:off x="822959" y="2097010"/>
            <a:ext cx="6525291" cy="4473607"/>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457200" marR="0" lvl="0" indent="-457200" algn="ct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نام : مینا شهمی زاد</a:t>
            </a:r>
          </a:p>
          <a:p>
            <a:pPr marL="457200" marR="0" lvl="0" indent="-457200" algn="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مدرک : کارشناس مامایی</a:t>
            </a:r>
          </a:p>
          <a:p>
            <a:pPr marL="457200" marR="0" lvl="0" indent="-457200" algn="r" defTabSz="457200" rtl="1" eaLnBrk="1" fontAlgn="auto" latinLnBrk="0" hangingPunct="1">
              <a:lnSpc>
                <a:spcPct val="150000"/>
              </a:lnSpc>
              <a:spcBef>
                <a:spcPts val="1000"/>
              </a:spcBef>
              <a:spcAft>
                <a:spcPts val="0"/>
              </a:spcAft>
              <a:buClr>
                <a:srgbClr val="ED7D31">
                  <a:lumMod val="75000"/>
                </a:srgbClr>
              </a:buClr>
              <a:buSzTx/>
              <a:buFont typeface="Arial" panose="020B0604020202020204" pitchFamily="34" charset="0"/>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موقعیت اشتغال : مربی آموزشگاه بهورزی </a:t>
            </a:r>
            <a:endPar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endParaRPr>
          </a:p>
          <a:p>
            <a:pPr marL="342900" marR="0" lvl="0" indent="-342900" algn="r" defTabSz="457200" rtl="1" eaLnBrk="1" fontAlgn="auto" latinLnBrk="0" hangingPunct="1">
              <a:lnSpc>
                <a:spcPct val="150000"/>
              </a:lnSpc>
              <a:spcBef>
                <a:spcPts val="1000"/>
              </a:spcBef>
              <a:spcAft>
                <a:spcPts val="0"/>
              </a:spcAft>
              <a:buClr>
                <a:srgbClr val="5B9BD5"/>
              </a:buClr>
              <a:buSzTx/>
              <a:buFont typeface="Wingdings 3" charset="2"/>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مرکز آموزش بهورزی شهرستان بهشهر</a:t>
            </a:r>
          </a:p>
          <a:p>
            <a:pPr marL="342900" marR="0" lvl="0" indent="-342900" algn="r" defTabSz="457200" rtl="1" eaLnBrk="1" fontAlgn="auto" latinLnBrk="0" hangingPunct="1">
              <a:lnSpc>
                <a:spcPct val="150000"/>
              </a:lnSpc>
              <a:spcBef>
                <a:spcPts val="1000"/>
              </a:spcBef>
              <a:spcAft>
                <a:spcPts val="0"/>
              </a:spcAft>
              <a:buClr>
                <a:srgbClr val="5B9BD5"/>
              </a:buClr>
              <a:buSzTx/>
              <a:buFont typeface="Wingdings 3" charset="2"/>
              <a:buChar char=""/>
              <a:tabLst/>
              <a:defRPr/>
            </a:pPr>
            <a:r>
              <a:rPr kumimoji="0" lang="fa-IR" sz="2400" b="0" i="0" u="none" strike="noStrike" kern="1200" cap="none" spc="0" normalizeH="0" baseline="0" noProof="0" dirty="0" smtClean="0">
                <a:ln>
                  <a:noFill/>
                </a:ln>
                <a:solidFill>
                  <a:prstClr val="black"/>
                </a:solidFill>
                <a:effectLst/>
                <a:uLnTx/>
                <a:uFillTx/>
                <a:latin typeface="Calibri" panose="020F0502020204030204"/>
                <a:ea typeface="+mn-ea"/>
                <a:cs typeface="B Yagut" panose="00000400000000000000" pitchFamily="2" charset="-78"/>
              </a:rPr>
              <a:t>دانشگاه علوم پزشکی و خدمات بهداشتی درمانی مازندران</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B Yagut" panose="00000400000000000000" pitchFamily="2" charset="-78"/>
            </a:endParaRPr>
          </a:p>
        </p:txBody>
      </p:sp>
      <p:pic>
        <p:nvPicPr>
          <p:cNvPr id="9" name="Picture 2" descr="H:\اسکن مدارک\100060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6554" y="1985135"/>
            <a:ext cx="1152525"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704899"/>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Terror in the </a:t>
            </a:r>
            <a:r>
              <a:rPr lang="en-US" sz="2800" dirty="0" smtClean="0"/>
              <a:t>Cemetery, </a:t>
            </a:r>
          </a:p>
          <a:p>
            <a:r>
              <a:rPr lang="en-US" sz="2800" dirty="0"/>
              <a:t>I like to bet on anything that is exciting, so </a:t>
            </a:r>
            <a:r>
              <a:rPr lang="en-US" sz="2800" dirty="0" smtClean="0"/>
              <a:t>when my </a:t>
            </a:r>
            <a:r>
              <a:rPr lang="en-US" sz="2800" dirty="0"/>
              <a:t>friends tried to </a:t>
            </a:r>
            <a:r>
              <a:rPr lang="en-US" sz="2800" b="1" u="sng" dirty="0">
                <a:solidFill>
                  <a:srgbClr val="0070C0"/>
                </a:solidFill>
              </a:rPr>
              <a:t>tempt</a:t>
            </a:r>
            <a:r>
              <a:rPr lang="en-US" sz="2800" dirty="0"/>
              <a:t> me with an offer, I </a:t>
            </a:r>
            <a:r>
              <a:rPr lang="en-US" sz="2800" dirty="0" smtClean="0"/>
              <a:t>took it</a:t>
            </a:r>
            <a:r>
              <a:rPr lang="en-US" sz="2800" dirty="0"/>
              <a:t>. The idea was for me to spend a </a:t>
            </a:r>
            <a:r>
              <a:rPr lang="en-US" sz="2800" b="1" u="sng" dirty="0">
                <a:solidFill>
                  <a:srgbClr val="0070C0"/>
                </a:solidFill>
              </a:rPr>
              <a:t>frigid </a:t>
            </a:r>
            <a:r>
              <a:rPr lang="en-US" sz="2800" dirty="0" smtClean="0"/>
              <a:t>December night </a:t>
            </a:r>
            <a:r>
              <a:rPr lang="en-US" sz="2800" dirty="0"/>
              <a:t>in a cemetery, all alone, in order to win </a:t>
            </a:r>
            <a:r>
              <a:rPr lang="en-US" sz="2800" dirty="0" smtClean="0"/>
              <a:t>twenty dollars</a:t>
            </a:r>
            <a:r>
              <a:rPr lang="en-US" sz="2800" dirty="0"/>
              <a:t>. Little did I realize that they would </a:t>
            </a:r>
            <a:r>
              <a:rPr lang="en-US" sz="2800" dirty="0" smtClean="0"/>
              <a:t>use dirty </a:t>
            </a:r>
            <a:r>
              <a:rPr lang="en-US" sz="2800" dirty="0"/>
              <a:t>tricks to try to frighten me into </a:t>
            </a:r>
            <a:r>
              <a:rPr lang="en-US" sz="2800" dirty="0" smtClean="0"/>
              <a:t>abandoning the </a:t>
            </a:r>
            <a:r>
              <a:rPr lang="en-US" sz="2800" dirty="0"/>
              <a:t>cemetery, therefore losing my </a:t>
            </a:r>
            <a:r>
              <a:rPr lang="en-US" sz="2800" b="1" u="sng" dirty="0">
                <a:solidFill>
                  <a:srgbClr val="0070C0"/>
                </a:solidFill>
              </a:rPr>
              <a:t>wager</a:t>
            </a:r>
            <a:r>
              <a:rPr lang="en-US" sz="2800" dirty="0"/>
              <a:t>.</a:t>
            </a:r>
          </a:p>
          <a:p>
            <a:r>
              <a:rPr lang="en-US" sz="2800" dirty="0"/>
              <a:t>My plan was to </a:t>
            </a:r>
            <a:r>
              <a:rPr lang="en-US" sz="2800" b="1" u="sng" dirty="0">
                <a:solidFill>
                  <a:srgbClr val="0070C0"/>
                </a:solidFill>
              </a:rPr>
              <a:t>recline</a:t>
            </a:r>
            <a:r>
              <a:rPr lang="en-US" sz="2800" dirty="0"/>
              <a:t> in front of a large </a:t>
            </a:r>
            <a:r>
              <a:rPr lang="en-US" sz="2800" dirty="0" smtClean="0"/>
              <a:t>grave, covered </a:t>
            </a:r>
            <a:r>
              <a:rPr lang="en-US" sz="2800" dirty="0"/>
              <a:t>by a warm blanket, with a flashlight </a:t>
            </a:r>
            <a:r>
              <a:rPr lang="en-US" sz="2800" dirty="0" smtClean="0"/>
              <a:t>to help </a:t>
            </a:r>
            <a:r>
              <a:rPr lang="en-US" sz="2800" dirty="0"/>
              <a:t>me cut through the </a:t>
            </a:r>
            <a:r>
              <a:rPr lang="en-US" sz="2800" b="1" u="sng" dirty="0">
                <a:solidFill>
                  <a:srgbClr val="0070C0"/>
                </a:solidFill>
              </a:rPr>
              <a:t>dismal</a:t>
            </a:r>
            <a:r>
              <a:rPr lang="en-US" sz="2800" dirty="0"/>
              <a:t> darkness. After.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dirty="0" smtClean="0"/>
              <a:t>dismal</a:t>
            </a:r>
          </a:p>
          <a:p>
            <a:r>
              <a:rPr lang="en-US" dirty="0" smtClean="0"/>
              <a:t>recline</a:t>
            </a:r>
          </a:p>
          <a:p>
            <a:r>
              <a:rPr lang="en-US" dirty="0" smtClean="0"/>
              <a:t>wager</a:t>
            </a:r>
          </a:p>
          <a:p>
            <a:r>
              <a:rPr lang="en-US" dirty="0" smtClean="0"/>
              <a:t>frigid</a:t>
            </a:r>
          </a:p>
          <a:p>
            <a:r>
              <a:rPr lang="en-US" dirty="0" smtClean="0"/>
              <a:t>tempt</a:t>
            </a:r>
          </a:p>
          <a:p>
            <a:r>
              <a:rPr lang="en-US" dirty="0" smtClean="0"/>
              <a:t>inhabit</a:t>
            </a:r>
          </a:p>
          <a:p>
            <a:r>
              <a:rPr lang="en-US" dirty="0" smtClean="0"/>
              <a:t>conceal</a:t>
            </a:r>
          </a:p>
          <a:p>
            <a:r>
              <a:rPr lang="en-US" dirty="0" smtClean="0"/>
              <a:t>peril</a:t>
            </a:r>
          </a:p>
          <a:p>
            <a:r>
              <a:rPr lang="en-US" dirty="0" smtClean="0"/>
              <a:t>sinister</a:t>
            </a:r>
          </a:p>
          <a:p>
            <a:r>
              <a:rPr lang="en-US" dirty="0" smtClean="0"/>
              <a:t>numb</a:t>
            </a:r>
          </a:p>
          <a:p>
            <a:r>
              <a:rPr lang="en-US" dirty="0" smtClean="0"/>
              <a:t>corpse</a:t>
            </a:r>
          </a:p>
          <a:p>
            <a:r>
              <a:rPr lang="en-US" sz="1700" dirty="0" smtClean="0"/>
              <a:t>shriek</a:t>
            </a:r>
            <a:endParaRPr lang="en-US" sz="1700" dirty="0"/>
          </a:p>
        </p:txBody>
      </p: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871556" y="537003"/>
            <a:ext cx="487363" cy="487363"/>
          </a:xfrm>
          <a:prstGeom prst="rect">
            <a:avLst/>
          </a:prstGeom>
        </p:spPr>
      </p:pic>
    </p:spTree>
    <p:extLst>
      <p:ext uri="{BB962C8B-B14F-4D97-AF65-F5344CB8AC3E}">
        <p14:creationId xmlns:p14="http://schemas.microsoft.com/office/powerpoint/2010/main" val="359816700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circle(in)">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44771" fill="hold"/>
                                        <p:tgtEl>
                                          <p:spTgt spid="6"/>
                                        </p:tgtEl>
                                      </p:cBhvr>
                                    </p:cmd>
                                  </p:childTnLst>
                                </p:cTn>
                              </p:par>
                            </p:childTnLst>
                          </p:cTn>
                        </p:par>
                      </p:childTnLst>
                    </p:cTn>
                  </p:par>
                </p:childTnLst>
              </p:cTn>
              <p:nextCondLst>
                <p:cond evt="onClick" delay="0">
                  <p:tgtEl>
                    <p:spTgt spid="6"/>
                  </p:tgtEl>
                </p:cond>
              </p:nextCondLst>
            </p:seq>
            <p:audio>
              <p:cMediaNode vol="80000">
                <p:cTn id="22" fill="hold" display="0">
                  <p:stCondLst>
                    <p:cond delay="indefinite"/>
                  </p:stCondLst>
                  <p:endCondLst>
                    <p:cond evt="onStopAudio" delay="0">
                      <p:tgtEl>
                        <p:sldTgt/>
                      </p:tgtEl>
                    </p:cond>
                  </p:endCondLst>
                </p:cTn>
                <p:tgtEl>
                  <p:spTgt spid="6"/>
                </p:tgtEl>
              </p:cMediaNode>
            </p:audio>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280160"/>
            <a:ext cx="8869680" cy="5280660"/>
          </a:xfrm>
          <a:ln w="28575">
            <a:solidFill>
              <a:srgbClr val="C00000"/>
            </a:solidFill>
          </a:ln>
        </p:spPr>
        <p:txBody>
          <a:bodyPr anchor="ctr" anchorCtr="0">
            <a:normAutofit/>
          </a:bodyPr>
          <a:lstStyle/>
          <a:p>
            <a:pPr marL="0" indent="0">
              <a:buNone/>
            </a:pPr>
            <a:r>
              <a:rPr lang="en-US" sz="2800" b="1" dirty="0"/>
              <a:t>midnight, I heard a wild </a:t>
            </a:r>
            <a:r>
              <a:rPr lang="en-US" sz="3000" b="1" u="sng" dirty="0">
                <a:solidFill>
                  <a:srgbClr val="FEFFFF"/>
                </a:solidFill>
              </a:rPr>
              <a:t>shriek</a:t>
            </a:r>
            <a:r>
              <a:rPr lang="en-US" sz="2800" b="1" dirty="0"/>
              <a:t>. I thought I saw</a:t>
            </a:r>
          </a:p>
          <a:p>
            <a:pPr marL="0" indent="0">
              <a:buNone/>
            </a:pPr>
            <a:r>
              <a:rPr lang="en-US" sz="2800" b="1" dirty="0"/>
              <a:t>the grave open and a </a:t>
            </a:r>
            <a:r>
              <a:rPr lang="en-US" sz="3000" b="1" u="sng" dirty="0">
                <a:solidFill>
                  <a:srgbClr val="FEFFFF"/>
                </a:solidFill>
              </a:rPr>
              <a:t>corpse</a:t>
            </a:r>
            <a:r>
              <a:rPr lang="en-US" sz="2800" b="1" dirty="0"/>
              <a:t> rise out of it!</a:t>
            </a:r>
          </a:p>
          <a:p>
            <a:pPr marL="0" indent="0">
              <a:buNone/>
            </a:pPr>
            <a:r>
              <a:rPr lang="en-US" sz="2800" b="1" dirty="0"/>
              <a:t>Although I was somewhat </a:t>
            </a:r>
            <a:r>
              <a:rPr lang="en-US" sz="3000" b="1" u="sng" dirty="0">
                <a:solidFill>
                  <a:srgbClr val="FEFFFF"/>
                </a:solidFill>
              </a:rPr>
              <a:t>numb</a:t>
            </a:r>
            <a:r>
              <a:rPr lang="en-US" sz="2800" b="1" dirty="0"/>
              <a:t> with fear, I tried</a:t>
            </a:r>
          </a:p>
          <a:p>
            <a:pPr marL="0" indent="0">
              <a:buNone/>
            </a:pPr>
            <a:r>
              <a:rPr lang="en-US" sz="2800" b="1" dirty="0"/>
              <a:t>to keep my senses. Using good judgment, I knew</a:t>
            </a:r>
          </a:p>
          <a:p>
            <a:pPr marL="0" indent="0">
              <a:buNone/>
            </a:pPr>
            <a:r>
              <a:rPr lang="en-US" sz="2800" b="1" dirty="0"/>
              <a:t>that no </a:t>
            </a:r>
            <a:r>
              <a:rPr lang="en-US" sz="3000" b="1" u="sng" dirty="0">
                <a:solidFill>
                  <a:srgbClr val="FEFFFF"/>
                </a:solidFill>
              </a:rPr>
              <a:t>peril</a:t>
            </a:r>
            <a:r>
              <a:rPr lang="en-US" sz="2800" b="1" dirty="0"/>
              <a:t> could come to me from that </a:t>
            </a:r>
            <a:r>
              <a:rPr lang="en-US" sz="3000" b="1" u="sng" dirty="0">
                <a:solidFill>
                  <a:srgbClr val="FEFFFF"/>
                </a:solidFill>
              </a:rPr>
              <a:t>sinister</a:t>
            </a:r>
          </a:p>
          <a:p>
            <a:pPr marL="0" indent="0">
              <a:buNone/>
            </a:pPr>
            <a:r>
              <a:rPr lang="en-US" sz="2800" b="1" dirty="0"/>
              <a:t>figure. When I did not run in terror, my friends,</a:t>
            </a:r>
          </a:p>
          <a:p>
            <a:pPr marL="0" indent="0">
              <a:buNone/>
            </a:pPr>
            <a:r>
              <a:rPr lang="en-US" sz="2800" b="1" dirty="0"/>
              <a:t>who had decided to </a:t>
            </a:r>
            <a:r>
              <a:rPr lang="en-US" sz="3000" b="1" u="sng" dirty="0">
                <a:solidFill>
                  <a:srgbClr val="FEFFFF"/>
                </a:solidFill>
              </a:rPr>
              <a:t>conceal</a:t>
            </a:r>
            <a:r>
              <a:rPr lang="en-US" sz="2800" b="1" dirty="0"/>
              <a:t> themselves behind</a:t>
            </a:r>
          </a:p>
          <a:p>
            <a:pPr marL="0" indent="0">
              <a:buNone/>
            </a:pPr>
            <a:r>
              <a:rPr lang="en-US" sz="2800" b="1" dirty="0"/>
              <a:t>the nearby tombstones, came out and we all had</a:t>
            </a:r>
          </a:p>
          <a:p>
            <a:pPr marL="0" indent="0">
              <a:buNone/>
            </a:pPr>
            <a:r>
              <a:rPr lang="en-US" sz="2800" b="1" dirty="0"/>
              <a:t>a good laugh. Those spirits that may </a:t>
            </a:r>
            <a:r>
              <a:rPr lang="en-US" sz="3000" b="1" u="sng" dirty="0">
                <a:solidFill>
                  <a:srgbClr val="FEFFFF"/>
                </a:solidFill>
              </a:rPr>
              <a:t>inhabit</a:t>
            </a:r>
            <a:r>
              <a:rPr lang="en-US" sz="2800" b="1" dirty="0"/>
              <a:t> a</a:t>
            </a:r>
          </a:p>
          <a:p>
            <a:pPr marL="0" indent="0">
              <a:buNone/>
            </a:pPr>
            <a:r>
              <a:rPr lang="en-US" sz="2800" b="1" dirty="0"/>
              <a:t>cemetery must have had a good laugh, too.</a:t>
            </a:r>
          </a:p>
        </p:txBody>
      </p:sp>
      <p:sp>
        <p:nvSpPr>
          <p:cNvPr id="4" name="Content Placeholder 3"/>
          <p:cNvSpPr>
            <a:spLocks noGrp="1"/>
          </p:cNvSpPr>
          <p:nvPr>
            <p:ph sz="half" idx="2"/>
          </p:nvPr>
        </p:nvSpPr>
        <p:spPr>
          <a:xfrm>
            <a:off x="9761220" y="1280160"/>
            <a:ext cx="2125981" cy="5280660"/>
          </a:xfrm>
          <a:ln w="25400">
            <a:solidFill>
              <a:schemeClr val="accent6">
                <a:lumMod val="50000"/>
              </a:schemeClr>
            </a:solidFill>
          </a:ln>
        </p:spPr>
        <p:txBody>
          <a:bodyPr anchor="ctr" anchorCtr="0">
            <a:noAutofit/>
          </a:bodyPr>
          <a:lstStyle/>
          <a:p>
            <a:r>
              <a:rPr lang="en-US" sz="2000" b="1" dirty="0" smtClean="0"/>
              <a:t>dismal</a:t>
            </a:r>
          </a:p>
          <a:p>
            <a:r>
              <a:rPr lang="en-US" sz="2000" b="1" dirty="0" smtClean="0"/>
              <a:t>recline</a:t>
            </a:r>
          </a:p>
          <a:p>
            <a:r>
              <a:rPr lang="en-US" sz="2000" b="1" dirty="0" smtClean="0"/>
              <a:t>wager</a:t>
            </a:r>
          </a:p>
          <a:p>
            <a:r>
              <a:rPr lang="en-US" sz="2000" b="1" dirty="0" smtClean="0"/>
              <a:t>frigid</a:t>
            </a:r>
          </a:p>
          <a:p>
            <a:r>
              <a:rPr lang="en-US" sz="2000" b="1" dirty="0" smtClean="0"/>
              <a:t>tempt</a:t>
            </a:r>
          </a:p>
          <a:p>
            <a:r>
              <a:rPr lang="en-US" sz="2000" b="1" dirty="0" smtClean="0"/>
              <a:t>inhabit</a:t>
            </a:r>
          </a:p>
          <a:p>
            <a:r>
              <a:rPr lang="en-US" sz="2000" b="1" dirty="0" smtClean="0"/>
              <a:t>conceal</a:t>
            </a:r>
          </a:p>
          <a:p>
            <a:r>
              <a:rPr lang="en-US" sz="2000" b="1" dirty="0" smtClean="0"/>
              <a:t>peril</a:t>
            </a:r>
          </a:p>
          <a:p>
            <a:r>
              <a:rPr lang="en-US" sz="2000" b="1" dirty="0" smtClean="0"/>
              <a:t>sinister</a:t>
            </a:r>
          </a:p>
          <a:p>
            <a:r>
              <a:rPr lang="en-US" sz="2000" b="1" dirty="0" smtClean="0"/>
              <a:t>numb</a:t>
            </a:r>
          </a:p>
          <a:p>
            <a:r>
              <a:rPr lang="en-US" sz="2000" b="1" dirty="0" smtClean="0"/>
              <a:t>corpse</a:t>
            </a:r>
          </a:p>
          <a:p>
            <a:r>
              <a:rPr lang="en-US" sz="2000" b="1" dirty="0" smtClean="0"/>
              <a:t>shriek</a:t>
            </a:r>
            <a:endParaRPr lang="en-US" sz="2000" b="1" dirty="0"/>
          </a:p>
        </p:txBody>
      </p:sp>
    </p:spTree>
    <p:extLst>
      <p:ext uri="{BB962C8B-B14F-4D97-AF65-F5344CB8AC3E}">
        <p14:creationId xmlns:p14="http://schemas.microsoft.com/office/powerpoint/2010/main" val="331343593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circle(in)">
                                      <p:cBhvr>
                                        <p:cTn id="16" dur="2000"/>
                                        <p:tgtEl>
                                          <p:spTgt spid="3">
                                            <p:txEl>
                                              <p:pRg st="2" end="2"/>
                                            </p:txEl>
                                          </p:spTgt>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ircle(in)">
                                      <p:cBhvr>
                                        <p:cTn id="19" dur="2000"/>
                                        <p:tgtEl>
                                          <p:spTgt spid="3">
                                            <p:txEl>
                                              <p:pRg st="3" end="3"/>
                                            </p:txEl>
                                          </p:spTgt>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circle(in)">
                                      <p:cBhvr>
                                        <p:cTn id="25" dur="2000"/>
                                        <p:tgtEl>
                                          <p:spTgt spid="3">
                                            <p:txEl>
                                              <p:pRg st="5" end="5"/>
                                            </p:txEl>
                                          </p:spTgt>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circle(in)">
                                      <p:cBhvr>
                                        <p:cTn id="28" dur="2000"/>
                                        <p:tgtEl>
                                          <p:spTgt spid="3">
                                            <p:txEl>
                                              <p:pRg st="6" end="6"/>
                                            </p:tx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circle(in)">
                                      <p:cBhvr>
                                        <p:cTn id="31" dur="2000"/>
                                        <p:tgtEl>
                                          <p:spTgt spid="3">
                                            <p:txEl>
                                              <p:pRg st="7" end="7"/>
                                            </p:txEl>
                                          </p:spTgt>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circle(in)">
                                      <p:cBhvr>
                                        <p:cTn id="34" dur="2000"/>
                                        <p:tgtEl>
                                          <p:spTgt spid="3">
                                            <p:txEl>
                                              <p:pRg st="8" end="8"/>
                                            </p:txEl>
                                          </p:spTgt>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circle(in)">
                                      <p:cBhvr>
                                        <p:cTn id="3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280160"/>
            <a:ext cx="8869680" cy="5280660"/>
          </a:xfrm>
          <a:ln w="28575">
            <a:solidFill>
              <a:srgbClr val="C00000"/>
            </a:solidFill>
          </a:ln>
        </p:spPr>
        <p:txBody>
          <a:bodyPr anchor="ctr" anchorCtr="0">
            <a:normAutofit/>
          </a:bodyPr>
          <a:lstStyle/>
          <a:p>
            <a:pPr marL="0" indent="0">
              <a:buNone/>
            </a:pPr>
            <a:r>
              <a:rPr lang="en-US" sz="2800" b="1" dirty="0"/>
              <a:t>midnight, I heard a wild </a:t>
            </a:r>
            <a:r>
              <a:rPr lang="en-US" sz="3000" b="1" u="sng" dirty="0">
                <a:solidFill>
                  <a:srgbClr val="0070C0"/>
                </a:solidFill>
              </a:rPr>
              <a:t>shriek</a:t>
            </a:r>
            <a:r>
              <a:rPr lang="en-US" sz="2800" b="1" dirty="0"/>
              <a:t>. I thought I saw</a:t>
            </a:r>
          </a:p>
          <a:p>
            <a:pPr marL="0" indent="0">
              <a:buNone/>
            </a:pPr>
            <a:r>
              <a:rPr lang="en-US" sz="2800" b="1" dirty="0"/>
              <a:t>the grave open and a </a:t>
            </a:r>
            <a:r>
              <a:rPr lang="en-US" sz="3000" b="1" u="sng" dirty="0">
                <a:solidFill>
                  <a:srgbClr val="0070C0"/>
                </a:solidFill>
              </a:rPr>
              <a:t>corpse</a:t>
            </a:r>
            <a:r>
              <a:rPr lang="en-US" sz="2800" b="1" dirty="0"/>
              <a:t> rise out of it!</a:t>
            </a:r>
          </a:p>
          <a:p>
            <a:pPr marL="0" indent="0">
              <a:buNone/>
            </a:pPr>
            <a:r>
              <a:rPr lang="en-US" sz="2800" b="1" dirty="0"/>
              <a:t>Although I was somewhat </a:t>
            </a:r>
            <a:r>
              <a:rPr lang="en-US" sz="3000" b="1" u="sng" dirty="0">
                <a:solidFill>
                  <a:srgbClr val="0070C0"/>
                </a:solidFill>
              </a:rPr>
              <a:t>numb</a:t>
            </a:r>
            <a:r>
              <a:rPr lang="en-US" sz="2800" b="1" dirty="0"/>
              <a:t> with fear, I tried</a:t>
            </a:r>
          </a:p>
          <a:p>
            <a:pPr marL="0" indent="0">
              <a:buNone/>
            </a:pPr>
            <a:r>
              <a:rPr lang="en-US" sz="2800" b="1" dirty="0"/>
              <a:t>to keep my senses. Using good judgment, I knew</a:t>
            </a:r>
          </a:p>
          <a:p>
            <a:pPr marL="0" indent="0">
              <a:buNone/>
            </a:pPr>
            <a:r>
              <a:rPr lang="en-US" sz="2800" b="1" dirty="0"/>
              <a:t>that no </a:t>
            </a:r>
            <a:r>
              <a:rPr lang="en-US" sz="3000" b="1" u="sng" dirty="0">
                <a:solidFill>
                  <a:srgbClr val="0070C0"/>
                </a:solidFill>
              </a:rPr>
              <a:t>peril</a:t>
            </a:r>
            <a:r>
              <a:rPr lang="en-US" sz="2800" b="1" dirty="0"/>
              <a:t> could come to me from that </a:t>
            </a:r>
            <a:r>
              <a:rPr lang="en-US" sz="3000" b="1" u="sng" dirty="0">
                <a:solidFill>
                  <a:srgbClr val="0070C0"/>
                </a:solidFill>
              </a:rPr>
              <a:t>sinister</a:t>
            </a:r>
          </a:p>
          <a:p>
            <a:pPr marL="0" indent="0">
              <a:buNone/>
            </a:pPr>
            <a:r>
              <a:rPr lang="en-US" sz="2800" b="1" dirty="0"/>
              <a:t>figure. When I did not run in terror, my friends,</a:t>
            </a:r>
          </a:p>
          <a:p>
            <a:pPr marL="0" indent="0">
              <a:buNone/>
            </a:pPr>
            <a:r>
              <a:rPr lang="en-US" sz="2800" b="1" dirty="0"/>
              <a:t>who had decided to </a:t>
            </a:r>
            <a:r>
              <a:rPr lang="en-US" sz="3000" b="1" u="sng" dirty="0">
                <a:solidFill>
                  <a:srgbClr val="0070C0"/>
                </a:solidFill>
              </a:rPr>
              <a:t>conceal</a:t>
            </a:r>
            <a:r>
              <a:rPr lang="en-US" sz="2800" b="1" dirty="0"/>
              <a:t> themselves behind</a:t>
            </a:r>
          </a:p>
          <a:p>
            <a:pPr marL="0" indent="0">
              <a:buNone/>
            </a:pPr>
            <a:r>
              <a:rPr lang="en-US" sz="2800" b="1" dirty="0"/>
              <a:t>the nearby tombstones, came out and we all had</a:t>
            </a:r>
          </a:p>
          <a:p>
            <a:pPr marL="0" indent="0">
              <a:buNone/>
            </a:pPr>
            <a:r>
              <a:rPr lang="en-US" sz="2800" b="1" dirty="0"/>
              <a:t>a good laugh. Those spirits that may </a:t>
            </a:r>
            <a:r>
              <a:rPr lang="en-US" sz="3000" b="1" u="sng" dirty="0">
                <a:solidFill>
                  <a:srgbClr val="0070C0"/>
                </a:solidFill>
              </a:rPr>
              <a:t>inhabit</a:t>
            </a:r>
            <a:r>
              <a:rPr lang="en-US" sz="2800" b="1" dirty="0"/>
              <a:t> a</a:t>
            </a:r>
          </a:p>
          <a:p>
            <a:pPr marL="0" indent="0">
              <a:buNone/>
            </a:pPr>
            <a:r>
              <a:rPr lang="en-US" sz="2800" b="1" dirty="0"/>
              <a:t>cemetery must have had a good laugh, too.</a:t>
            </a:r>
          </a:p>
        </p:txBody>
      </p:sp>
      <p:sp>
        <p:nvSpPr>
          <p:cNvPr id="4" name="Content Placeholder 3"/>
          <p:cNvSpPr>
            <a:spLocks noGrp="1"/>
          </p:cNvSpPr>
          <p:nvPr>
            <p:ph sz="half" idx="2"/>
          </p:nvPr>
        </p:nvSpPr>
        <p:spPr>
          <a:xfrm>
            <a:off x="9761220" y="1280160"/>
            <a:ext cx="2125981" cy="5280660"/>
          </a:xfrm>
          <a:ln w="25400">
            <a:solidFill>
              <a:schemeClr val="accent6">
                <a:lumMod val="50000"/>
              </a:schemeClr>
            </a:solidFill>
          </a:ln>
        </p:spPr>
        <p:txBody>
          <a:bodyPr anchor="ctr" anchorCtr="0">
            <a:noAutofit/>
          </a:bodyPr>
          <a:lstStyle/>
          <a:p>
            <a:r>
              <a:rPr lang="en-US" sz="2000" b="1" dirty="0" smtClean="0"/>
              <a:t>dismal</a:t>
            </a:r>
          </a:p>
          <a:p>
            <a:r>
              <a:rPr lang="en-US" sz="2000" b="1" dirty="0" smtClean="0"/>
              <a:t>recline</a:t>
            </a:r>
          </a:p>
          <a:p>
            <a:r>
              <a:rPr lang="en-US" sz="2000" b="1" dirty="0" smtClean="0"/>
              <a:t>wager</a:t>
            </a:r>
          </a:p>
          <a:p>
            <a:r>
              <a:rPr lang="en-US" sz="2000" b="1" dirty="0" smtClean="0"/>
              <a:t>frigid</a:t>
            </a:r>
          </a:p>
          <a:p>
            <a:r>
              <a:rPr lang="en-US" sz="2000" b="1" dirty="0" smtClean="0"/>
              <a:t>tempt</a:t>
            </a:r>
          </a:p>
          <a:p>
            <a:r>
              <a:rPr lang="en-US" sz="2000" b="1" dirty="0" smtClean="0"/>
              <a:t>inhabit</a:t>
            </a:r>
          </a:p>
          <a:p>
            <a:r>
              <a:rPr lang="en-US" sz="2000" b="1" dirty="0" smtClean="0"/>
              <a:t>conceal</a:t>
            </a:r>
          </a:p>
          <a:p>
            <a:r>
              <a:rPr lang="en-US" sz="2000" b="1" dirty="0" smtClean="0"/>
              <a:t>peril</a:t>
            </a:r>
          </a:p>
          <a:p>
            <a:r>
              <a:rPr lang="en-US" sz="2000" b="1" dirty="0" smtClean="0"/>
              <a:t>sinister</a:t>
            </a:r>
          </a:p>
          <a:p>
            <a:r>
              <a:rPr lang="en-US" sz="2000" b="1" dirty="0" smtClean="0"/>
              <a:t>numb</a:t>
            </a:r>
          </a:p>
          <a:p>
            <a:r>
              <a:rPr lang="en-US" sz="2000" b="1" dirty="0" smtClean="0"/>
              <a:t>corpse</a:t>
            </a:r>
          </a:p>
          <a:p>
            <a:r>
              <a:rPr lang="en-US" sz="2000" b="1" dirty="0" smtClean="0"/>
              <a:t>shriek</a:t>
            </a:r>
            <a:endParaRPr lang="en-US" sz="2000" b="1"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45743" y="537003"/>
            <a:ext cx="487363" cy="487363"/>
          </a:xfrm>
          <a:prstGeom prst="rect">
            <a:avLst/>
          </a:prstGeom>
        </p:spPr>
      </p:pic>
    </p:spTree>
    <p:extLst>
      <p:ext uri="{BB962C8B-B14F-4D97-AF65-F5344CB8AC3E}">
        <p14:creationId xmlns:p14="http://schemas.microsoft.com/office/powerpoint/2010/main" val="329165386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circle(in)">
                                      <p:cBhvr>
                                        <p:cTn id="16" dur="2000"/>
                                        <p:tgtEl>
                                          <p:spTgt spid="3">
                                            <p:txEl>
                                              <p:pRg st="2" end="2"/>
                                            </p:txEl>
                                          </p:spTgt>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ircle(in)">
                                      <p:cBhvr>
                                        <p:cTn id="19" dur="2000"/>
                                        <p:tgtEl>
                                          <p:spTgt spid="3">
                                            <p:txEl>
                                              <p:pRg st="3" end="3"/>
                                            </p:txEl>
                                          </p:spTgt>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circle(in)">
                                      <p:cBhvr>
                                        <p:cTn id="25" dur="2000"/>
                                        <p:tgtEl>
                                          <p:spTgt spid="3">
                                            <p:txEl>
                                              <p:pRg st="5" end="5"/>
                                            </p:txEl>
                                          </p:spTgt>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circle(in)">
                                      <p:cBhvr>
                                        <p:cTn id="28" dur="2000"/>
                                        <p:tgtEl>
                                          <p:spTgt spid="3">
                                            <p:txEl>
                                              <p:pRg st="6" end="6"/>
                                            </p:txEl>
                                          </p:spTgt>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circle(in)">
                                      <p:cBhvr>
                                        <p:cTn id="31" dur="2000"/>
                                        <p:tgtEl>
                                          <p:spTgt spid="3">
                                            <p:txEl>
                                              <p:pRg st="7" end="7"/>
                                            </p:txEl>
                                          </p:spTgt>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circle(in)">
                                      <p:cBhvr>
                                        <p:cTn id="34" dur="2000"/>
                                        <p:tgtEl>
                                          <p:spTgt spid="3">
                                            <p:txEl>
                                              <p:pRg st="8" end="8"/>
                                            </p:txEl>
                                          </p:spTgt>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circle(in)">
                                      <p:cBhvr>
                                        <p:cTn id="3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5"/>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40323" fill="hold"/>
                                        <p:tgtEl>
                                          <p:spTgt spid="5"/>
                                        </p:tgtEl>
                                      </p:cBhvr>
                                    </p:cmd>
                                  </p:childTnLst>
                                </p:cTn>
                              </p:par>
                            </p:childTnLst>
                          </p:cTn>
                        </p:par>
                      </p:childTnLst>
                    </p:cTn>
                  </p:par>
                </p:childTnLst>
              </p:cTn>
              <p:nextCondLst>
                <p:cond evt="onClick" delay="0">
                  <p:tgtEl>
                    <p:spTgt spid="5"/>
                  </p:tgtEl>
                </p:cond>
              </p:nextCondLst>
            </p:seq>
            <p:audio>
              <p:cMediaNode vol="80000">
                <p:cTn id="43" fill="hold" display="0">
                  <p:stCondLst>
                    <p:cond delay="indefinite"/>
                  </p:stCondLst>
                  <p:endCondLst>
                    <p:cond evt="onStopAudio" delay="0">
                      <p:tgtEl>
                        <p:sldTgt/>
                      </p:tgtEl>
                    </p:cond>
                  </p:endCondLst>
                </p:cTn>
                <p:tgtEl>
                  <p:spTgt spid="5"/>
                </p:tgtEl>
              </p:cMediaNode>
            </p:audio>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304365"/>
            <a:ext cx="10509529" cy="4890695"/>
          </a:xfrm>
        </p:spPr>
        <p:txBody>
          <a:bodyPr>
            <a:normAutofit/>
          </a:bodyPr>
          <a:lstStyle/>
          <a:p>
            <a:pPr marL="0" indent="0">
              <a:buNone/>
            </a:pPr>
            <a:r>
              <a:rPr lang="en-US" sz="3200" dirty="0" smtClean="0">
                <a:solidFill>
                  <a:srgbClr val="C00000"/>
                </a:solidFill>
              </a:rPr>
              <a:t>word’s you need in this file </a:t>
            </a:r>
            <a:r>
              <a:rPr lang="en-US" sz="2800" b="1" dirty="0" smtClean="0">
                <a:solidFill>
                  <a:srgbClr val="C00000"/>
                </a:solidFill>
              </a:rPr>
              <a:t>:</a:t>
            </a:r>
          </a:p>
          <a:p>
            <a:pPr marL="0" indent="0">
              <a:buNone/>
            </a:pPr>
            <a:endParaRPr lang="en-US" dirty="0"/>
          </a:p>
          <a:p>
            <a:r>
              <a:rPr lang="en-US" sz="3000" b="1" dirty="0">
                <a:latin typeface="Arial Black" panose="020B0A04020102020204" pitchFamily="34" charset="0"/>
              </a:rPr>
              <a:t>aware – n. knowing that something such as a situation, condition, or problem exists</a:t>
            </a:r>
          </a:p>
          <a:p>
            <a:r>
              <a:rPr lang="en-US" sz="3000" b="1" dirty="0">
                <a:latin typeface="Arial Black" panose="020B0A04020102020204" pitchFamily="34" charset="0"/>
              </a:rPr>
              <a:t>diagnosing – v. recognizing a disease, illness, etc., in someone</a:t>
            </a:r>
          </a:p>
          <a:p>
            <a:r>
              <a:rPr lang="en-US" sz="3000" b="1" dirty="0">
                <a:latin typeface="Arial Black" panose="020B0A04020102020204" pitchFamily="34" charset="0"/>
              </a:rPr>
              <a:t>fragile – adj. easily broken or damaged; very delicate; not strong</a:t>
            </a:r>
          </a:p>
          <a:p>
            <a:pPr marL="0" indent="0">
              <a:buNone/>
            </a:pPr>
            <a:endParaRPr lang="en-US" sz="2600" b="1"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54748" y="279119"/>
            <a:ext cx="487363" cy="487363"/>
          </a:xfrm>
          <a:prstGeom prst="rect">
            <a:avLst/>
          </a:prstGeom>
        </p:spPr>
      </p:pic>
    </p:spTree>
    <p:extLst>
      <p:ext uri="{BB962C8B-B14F-4D97-AF65-F5344CB8AC3E}">
        <p14:creationId xmlns:p14="http://schemas.microsoft.com/office/powerpoint/2010/main" val="94413480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p:cTn id="1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3" end="3"/>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52772" fill="hold"/>
                                        <p:tgtEl>
                                          <p:spTgt spid="4"/>
                                        </p:tgtEl>
                                      </p:cBhvr>
                                    </p:cmd>
                                  </p:childTnLst>
                                </p:cTn>
                              </p:par>
                            </p:childTnLst>
                          </p:cTn>
                        </p:par>
                      </p:childTnLst>
                    </p:cTn>
                  </p:par>
                </p:childTnLst>
              </p:cTn>
              <p:nextCondLst>
                <p:cond evt="onClick" delay="0">
                  <p:tgtEl>
                    <p:spTgt spid="4"/>
                  </p:tgtEl>
                </p:cond>
              </p:nextCondLst>
            </p:seq>
            <p:audio>
              <p:cMediaNode vol="80000">
                <p:cTn id="28"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304365"/>
            <a:ext cx="10509529" cy="4890695"/>
          </a:xfrm>
        </p:spPr>
        <p:txBody>
          <a:bodyPr>
            <a:normAutofit/>
          </a:bodyPr>
          <a:lstStyle/>
          <a:p>
            <a:pPr marL="0" indent="0">
              <a:buNone/>
            </a:pPr>
            <a:r>
              <a:rPr lang="en-US" sz="3200" dirty="0" smtClean="0">
                <a:solidFill>
                  <a:srgbClr val="C00000"/>
                </a:solidFill>
              </a:rPr>
              <a:t>word’s you need in this file </a:t>
            </a:r>
            <a:r>
              <a:rPr lang="en-US" sz="2800" b="1" dirty="0" smtClean="0">
                <a:solidFill>
                  <a:srgbClr val="C00000"/>
                </a:solidFill>
              </a:rPr>
              <a:t>:</a:t>
            </a:r>
          </a:p>
          <a:p>
            <a:pPr marL="0" indent="0">
              <a:buNone/>
            </a:pPr>
            <a:endParaRPr lang="en-US" sz="2800" b="1" dirty="0" smtClean="0">
              <a:solidFill>
                <a:srgbClr val="C00000"/>
              </a:solidFill>
            </a:endParaRPr>
          </a:p>
          <a:p>
            <a:pPr marL="0" indent="0">
              <a:buNone/>
            </a:pPr>
            <a:endParaRPr lang="en-US" dirty="0"/>
          </a:p>
          <a:p>
            <a:pPr marL="0" marR="0">
              <a:lnSpc>
                <a:spcPct val="107000"/>
              </a:lnSpc>
              <a:spcBef>
                <a:spcPts val="0"/>
              </a:spcBef>
              <a:spcAft>
                <a:spcPts val="2025"/>
              </a:spcAft>
            </a:pPr>
            <a:r>
              <a:rPr lang="en-US" sz="3200" b="1"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quarantined – </a:t>
            </a:r>
            <a:r>
              <a:rPr lang="en-US" sz="3200" i="1"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v. </a:t>
            </a:r>
            <a:r>
              <a:rPr lang="en-US" sz="3200"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kept away from others to prevent a disease from spreading</a:t>
            </a:r>
            <a:endParaRPr lang="en-US" sz="2400" dirty="0">
              <a:latin typeface="Calibri" panose="020F0502020204030204" pitchFamily="34" charset="0"/>
              <a:ea typeface="Calibri" panose="020F0502020204030204" pitchFamily="34" charset="0"/>
              <a:cs typeface="Arial" panose="020B0604020202020204" pitchFamily="34" charset="0"/>
            </a:endParaRPr>
          </a:p>
          <a:p>
            <a:pPr marL="0">
              <a:lnSpc>
                <a:spcPct val="107000"/>
              </a:lnSpc>
              <a:spcBef>
                <a:spcPts val="0"/>
              </a:spcBef>
            </a:pPr>
            <a:r>
              <a:rPr lang="en-US" sz="3200" b="1"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scarcity – </a:t>
            </a:r>
            <a:r>
              <a:rPr lang="en-US" sz="3200" i="1"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n.</a:t>
            </a:r>
            <a:r>
              <a:rPr lang="en-US" sz="3200" dirty="0">
                <a:solidFill>
                  <a:srgbClr val="222F3A"/>
                </a:solidFill>
                <a:latin typeface="Georgia" panose="02040502050405020303" pitchFamily="18" charset="0"/>
                <a:ea typeface="Times New Roman" panose="02020603050405020304" pitchFamily="18" charset="0"/>
                <a:cs typeface="Times New Roman" panose="02020603050405020304" pitchFamily="18" charset="0"/>
              </a:rPr>
              <a:t> a very small supply; the state of being scarce</a:t>
            </a:r>
            <a:endParaRPr lang="en-US" sz="2400"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en-US" sz="2600" b="1"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11205" y="304379"/>
            <a:ext cx="487363" cy="487363"/>
          </a:xfrm>
          <a:prstGeom prst="rect">
            <a:avLst/>
          </a:prstGeom>
        </p:spPr>
      </p:pic>
    </p:spTree>
    <p:extLst>
      <p:ext uri="{BB962C8B-B14F-4D97-AF65-F5344CB8AC3E}">
        <p14:creationId xmlns:p14="http://schemas.microsoft.com/office/powerpoint/2010/main" val="207252890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29781" fill="hold"/>
                                        <p:tgtEl>
                                          <p:spTgt spid="5"/>
                                        </p:tgtEl>
                                      </p:cBhvr>
                                    </p:cmd>
                                  </p:childTnLst>
                                </p:cTn>
                              </p:par>
                            </p:childTnLst>
                          </p:cTn>
                        </p:par>
                      </p:childTnLst>
                    </p:cTn>
                  </p:par>
                </p:childTnLst>
              </p:cTn>
              <p:nextCondLst>
                <p:cond evt="onClick" delay="0">
                  <p:tgtEl>
                    <p:spTgt spid="5"/>
                  </p:tgtEl>
                </p:cond>
              </p:nextCondLst>
            </p:seq>
            <p:audio>
              <p:cMediaNode vol="80000">
                <p:cTn id="20"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a:t>
            </a:r>
            <a:r>
              <a:rPr lang="en-US" sz="2000" b="1" dirty="0" smtClean="0">
                <a:hlinkClick r:id="rId4" action="ppaction://hlinkfile"/>
              </a:rPr>
              <a:t>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North Korea is among a small number of countries in the world reporting to be free of COVID-19, the disease caused by the new coronavirus. The country is also among those least prepared for a coronavirus outbreak.</a:t>
            </a:r>
          </a:p>
          <a:p>
            <a:pPr marL="400050" lvl="1" indent="0">
              <a:buNone/>
            </a:pPr>
            <a:endParaRPr lang="en-US" sz="2600" dirty="0">
              <a:latin typeface="Arial Rounded MT Bold" panose="020F0704030504030204" pitchFamily="34" charset="0"/>
            </a:endParaRPr>
          </a:p>
          <a:p>
            <a:pPr marL="400050" lvl="1" indent="0">
              <a:buNone/>
            </a:pPr>
            <a:endParaRPr lang="en-US" sz="2600" dirty="0">
              <a:latin typeface="Arial Rounded MT Bold" panose="020F0704030504030204" pitchFamily="34" charset="0"/>
            </a:endParaRPr>
          </a:p>
          <a:p>
            <a:pPr marL="0" indent="0">
              <a:buNone/>
            </a:pPr>
            <a:endParaRPr lang="en-US" sz="2800" dirty="0"/>
          </a:p>
          <a:p>
            <a:pPr marL="0" indent="0">
              <a:buNone/>
            </a:pPr>
            <a:endParaRPr lang="en-US"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84782" y="295835"/>
            <a:ext cx="487363" cy="487363"/>
          </a:xfrm>
          <a:prstGeom prst="rect">
            <a:avLst/>
          </a:prstGeom>
        </p:spPr>
      </p:pic>
    </p:spTree>
    <p:extLst>
      <p:ext uri="{BB962C8B-B14F-4D97-AF65-F5344CB8AC3E}">
        <p14:creationId xmlns:p14="http://schemas.microsoft.com/office/powerpoint/2010/main" val="29488397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9680" fill="hold"/>
                                        <p:tgtEl>
                                          <p:spTgt spid="5"/>
                                        </p:tgtEl>
                                      </p:cBhvr>
                                    </p:cmd>
                                  </p:childTnLst>
                                </p:cTn>
                              </p:par>
                            </p:childTnLst>
                          </p:cTn>
                        </p:par>
                      </p:childTnLst>
                    </p:cTn>
                  </p:par>
                </p:childTnLst>
              </p:cTn>
              <p:nextCondLst>
                <p:cond evt="onClick" delay="0">
                  <p:tgtEl>
                    <p:spTgt spid="5"/>
                  </p:tgtEl>
                </p:cond>
              </p:nextCondLst>
            </p:seq>
            <p:audio>
              <p:cMediaNode vol="80000">
                <p:cTn id="20"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Katharina Zellweger is the director of </a:t>
            </a:r>
            <a:r>
              <a:rPr lang="en-US" sz="2600" dirty="0" err="1">
                <a:latin typeface="Arial Rounded MT Bold" panose="020F0704030504030204" pitchFamily="34" charset="0"/>
              </a:rPr>
              <a:t>KorAid</a:t>
            </a:r>
            <a:r>
              <a:rPr lang="en-US" sz="2600" dirty="0">
                <a:latin typeface="Arial Rounded MT Bold" panose="020F0704030504030204" pitchFamily="34" charset="0"/>
              </a:rPr>
              <a:t>, a non-governmental organization based in Hong Kong. She said that North Korea closed its border with China at the end of January, quarantined foreigners and enforced travel restrictions within the country.</a:t>
            </a:r>
          </a:p>
          <a:p>
            <a:pPr marL="400050" lvl="1" indent="0">
              <a:buNone/>
            </a:pPr>
            <a:endParaRPr lang="en-US" sz="2600" dirty="0">
              <a:latin typeface="Arial Rounded MT Bold" panose="020F0704030504030204" pitchFamily="34" charset="0"/>
            </a:endParaRPr>
          </a:p>
          <a:p>
            <a:pPr marL="0" indent="0">
              <a:buNone/>
            </a:pPr>
            <a:endParaRPr lang="en-US" sz="2800" dirty="0"/>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49948" y="279119"/>
            <a:ext cx="487363" cy="487363"/>
          </a:xfrm>
          <a:prstGeom prst="rect">
            <a:avLst/>
          </a:prstGeom>
        </p:spPr>
      </p:pic>
    </p:spTree>
    <p:extLst>
      <p:ext uri="{BB962C8B-B14F-4D97-AF65-F5344CB8AC3E}">
        <p14:creationId xmlns:p14="http://schemas.microsoft.com/office/powerpoint/2010/main" val="39531317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1365"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She explained that North Korea took these measures early because officials there are afraid the country cannot deal with a virus spread. She added, "I do think the North Korean government is very well aware of how weak their health care system is.”</a:t>
            </a:r>
          </a:p>
          <a:p>
            <a:pPr marL="400050" lvl="1" indent="0">
              <a:buNone/>
            </a:pPr>
            <a:endParaRPr lang="en-US" sz="2600" dirty="0">
              <a:latin typeface="Arial Rounded MT Bold" panose="020F0704030504030204" pitchFamily="34" charset="0"/>
            </a:endParaRPr>
          </a:p>
          <a:p>
            <a:pPr marL="0" indent="0">
              <a:buNone/>
            </a:pPr>
            <a:endParaRPr lang="en-US" sz="2800" dirty="0"/>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10611" y="295835"/>
            <a:ext cx="487363" cy="487363"/>
          </a:xfrm>
          <a:prstGeom prst="rect">
            <a:avLst/>
          </a:prstGeom>
        </p:spPr>
      </p:pic>
    </p:spTree>
    <p:extLst>
      <p:ext uri="{BB962C8B-B14F-4D97-AF65-F5344CB8AC3E}">
        <p14:creationId xmlns:p14="http://schemas.microsoft.com/office/powerpoint/2010/main" val="17255947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9843"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North Korea rated very poorly in a 2019 study by the U.S.-based Johns Hopkins Center for Health Security. The country placed 193rd out of the 195 countries included in the yearly examination. Only Somalia and Equatorial Guinea were found to be more insecure. The center released the report in October.</a:t>
            </a:r>
          </a:p>
          <a:p>
            <a:pPr marL="0" indent="0">
              <a:buNone/>
            </a:pPr>
            <a:endParaRPr lang="en-US" sz="2800" dirty="0"/>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46039" y="295835"/>
            <a:ext cx="487363" cy="487363"/>
          </a:xfrm>
          <a:prstGeom prst="rect">
            <a:avLst/>
          </a:prstGeom>
        </p:spPr>
      </p:pic>
    </p:spTree>
    <p:extLst>
      <p:ext uri="{BB962C8B-B14F-4D97-AF65-F5344CB8AC3E}">
        <p14:creationId xmlns:p14="http://schemas.microsoft.com/office/powerpoint/2010/main" val="11270310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34508"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The study measured each country's level of preparedness for a major infectious disease spread. North Korea scored a zero in infection control plans and measures and availability of equipment.</a:t>
            </a:r>
            <a:endParaRPr lang="en-US" sz="2800" dirty="0"/>
          </a:p>
          <a:p>
            <a:pPr marL="0"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806702" y="295835"/>
            <a:ext cx="487363" cy="487363"/>
          </a:xfrm>
          <a:prstGeom prst="rect">
            <a:avLst/>
          </a:prstGeom>
        </p:spPr>
      </p:pic>
    </p:spTree>
    <p:extLst>
      <p:ext uri="{BB962C8B-B14F-4D97-AF65-F5344CB8AC3E}">
        <p14:creationId xmlns:p14="http://schemas.microsoft.com/office/powerpoint/2010/main" val="371994996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8347"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966788" y="696913"/>
            <a:ext cx="10342562" cy="5951537"/>
          </a:xfrm>
        </p:spPr>
        <p:txBody>
          <a:bodyPr>
            <a:normAutofit/>
          </a:bodyPr>
          <a:lstStyle/>
          <a:p>
            <a:r>
              <a:rPr lang="en-US" sz="3600" dirty="0" smtClean="0">
                <a:solidFill>
                  <a:srgbClr val="FF0000"/>
                </a:solidFill>
              </a:rPr>
              <a:t>General Aims</a:t>
            </a:r>
          </a:p>
          <a:p>
            <a:r>
              <a:rPr lang="en-US" sz="2800" dirty="0" smtClean="0"/>
              <a:t>This unit is designed to help learning a number of words and the skills involved in using context clue and to promote your reading comprehensio</a:t>
            </a:r>
            <a:r>
              <a:rPr lang="en-US" sz="2400" dirty="0" smtClean="0"/>
              <a:t>n</a:t>
            </a:r>
            <a:endParaRPr lang="fa-IR" sz="2400" dirty="0"/>
          </a:p>
        </p:txBody>
      </p:sp>
    </p:spTree>
    <p:extLst>
      <p:ext uri="{BB962C8B-B14F-4D97-AF65-F5344CB8AC3E}">
        <p14:creationId xmlns:p14="http://schemas.microsoft.com/office/powerpoint/2010/main" val="1757547077"/>
      </p:ext>
    </p:extLst>
  </p:cSld>
  <p:clrMapOvr>
    <a:masterClrMapping/>
  </p:clrMapOvr>
  <p:transition spd="slow">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An expert on North Korea’s health care system told VOA that “the system of testing and diagnosing an infectious disease is nonexistent in North Korea. The expert, who did not want to be identified, said only a few hospitals can carry out blood tests.</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10907" y="378338"/>
            <a:ext cx="487363" cy="487363"/>
          </a:xfrm>
          <a:prstGeom prst="rect">
            <a:avLst/>
          </a:prstGeom>
        </p:spPr>
      </p:pic>
    </p:spTree>
    <p:extLst>
      <p:ext uri="{BB962C8B-B14F-4D97-AF65-F5344CB8AC3E}">
        <p14:creationId xmlns:p14="http://schemas.microsoft.com/office/powerpoint/2010/main" val="386288999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0878"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Kee Park is a teacher at Harvard Medical School in the American state of Massachusetts. He spoke at a recent meeting held by the U.S. Institute of Peace. He said, "North Korea's medical system is fragile and weak, and they're only able to treat only a handful of critically ill patients."</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49948" y="378337"/>
            <a:ext cx="487363" cy="487363"/>
          </a:xfrm>
          <a:prstGeom prst="rect">
            <a:avLst/>
          </a:prstGeom>
        </p:spPr>
      </p:pic>
    </p:spTree>
    <p:extLst>
      <p:ext uri="{BB962C8B-B14F-4D97-AF65-F5344CB8AC3E}">
        <p14:creationId xmlns:p14="http://schemas.microsoft.com/office/powerpoint/2010/main" val="396069520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5160"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Park has been working with North Korean doctors for the past 13 years in medical aid programs. He noted new models by Imperial College London help show how COVID-19 cases in North Korea would quickly grow beyond its hospital system’s treatment abilities.</a:t>
            </a:r>
            <a:endParaRPr lang="en-US"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36736" y="378337"/>
            <a:ext cx="487363" cy="487363"/>
          </a:xfrm>
          <a:prstGeom prst="rect">
            <a:avLst/>
          </a:prstGeom>
        </p:spPr>
      </p:pic>
    </p:spTree>
    <p:extLst>
      <p:ext uri="{BB962C8B-B14F-4D97-AF65-F5344CB8AC3E}">
        <p14:creationId xmlns:p14="http://schemas.microsoft.com/office/powerpoint/2010/main" val="17055267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3293" fill="hold"/>
                                        <p:tgtEl>
                                          <p:spTgt spid="5"/>
                                        </p:tgtEl>
                                      </p:cBhvr>
                                    </p:cmd>
                                  </p:childTnLst>
                                </p:cTn>
                              </p:par>
                            </p:childTnLst>
                          </p:cTn>
                        </p:par>
                      </p:childTnLst>
                    </p:cTn>
                  </p:par>
                </p:childTnLst>
              </p:cTn>
              <p:nextCondLst>
                <p:cond evt="onClick" delay="0">
                  <p:tgtEl>
                    <p:spTgt spid="5"/>
                  </p:tgtEl>
                </p:cond>
              </p:nextCondLst>
            </p:seq>
            <p:audio>
              <p:cMediaNode vol="80000">
                <p:cTn id="14"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Park said he thinks "the North Koreans succeeded” in stopping COVID-19. He said North Korean officials should continue with preventative measures until a vaccine or other treatment is available.</a:t>
            </a:r>
            <a:endParaRPr lang="en-US"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32530" y="378337"/>
            <a:ext cx="487363" cy="487363"/>
          </a:xfrm>
          <a:prstGeom prst="rect">
            <a:avLst/>
          </a:prstGeom>
        </p:spPr>
      </p:pic>
    </p:spTree>
    <p:extLst>
      <p:ext uri="{BB962C8B-B14F-4D97-AF65-F5344CB8AC3E}">
        <p14:creationId xmlns:p14="http://schemas.microsoft.com/office/powerpoint/2010/main" val="157255590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7441" fill="hold"/>
                                        <p:tgtEl>
                                          <p:spTgt spid="5"/>
                                        </p:tgtEl>
                                      </p:cBhvr>
                                    </p:cmd>
                                  </p:childTnLst>
                                </p:cTn>
                              </p:par>
                            </p:childTnLst>
                          </p:cTn>
                        </p:par>
                      </p:childTnLst>
                    </p:cTn>
                  </p:par>
                </p:childTnLst>
              </p:cTn>
              <p:nextCondLst>
                <p:cond evt="onClick" delay="0">
                  <p:tgtEl>
                    <p:spTgt spid="5"/>
                  </p:tgtEl>
                </p:cond>
              </p:nextCondLst>
            </p:seq>
            <p:audio>
              <p:cMediaNode vol="80000">
                <p:cTn id="14" fill="hold" display="0">
                  <p:stCondLst>
                    <p:cond delay="indefinite"/>
                  </p:stCondLst>
                  <p:endCondLst>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217458"/>
          </a:xfrm>
        </p:spPr>
        <p:txBody>
          <a:bodyPr>
            <a:normAutofit/>
          </a:bodyPr>
          <a:lstStyle/>
          <a:p>
            <a:pPr marL="0" indent="0">
              <a:buNone/>
            </a:pPr>
            <a:endParaRPr lang="en-US" dirty="0"/>
          </a:p>
          <a:p>
            <a:pPr marL="0" indent="0">
              <a:buNone/>
            </a:pPr>
            <a:endParaRPr lang="en-US" dirty="0" smtClean="0"/>
          </a:p>
          <a:p>
            <a:pPr marL="400050" lvl="1" indent="0">
              <a:buNone/>
            </a:pPr>
            <a:r>
              <a:rPr lang="en-US" sz="2600" dirty="0"/>
              <a:t> </a:t>
            </a: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The World Food Program recently reported that North Korea faces damage to its economy because of the COVID-19 crisis. Aid workers say the crisis is already creating related problems, especially in production and transport of agricultural goods.</a:t>
            </a: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41239" y="295835"/>
            <a:ext cx="487363" cy="487363"/>
          </a:xfrm>
          <a:prstGeom prst="rect">
            <a:avLst/>
          </a:prstGeom>
        </p:spPr>
      </p:pic>
    </p:spTree>
    <p:extLst>
      <p:ext uri="{BB962C8B-B14F-4D97-AF65-F5344CB8AC3E}">
        <p14:creationId xmlns:p14="http://schemas.microsoft.com/office/powerpoint/2010/main" val="15429025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3502"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2741" y="295835"/>
            <a:ext cx="3691870" cy="470647"/>
          </a:xfrm>
        </p:spPr>
        <p:txBody>
          <a:bodyPr>
            <a:normAutofit/>
          </a:bodyPr>
          <a:lstStyle/>
          <a:p>
            <a:r>
              <a:rPr lang="en-US" sz="2000" b="1" dirty="0" smtClean="0"/>
              <a:t>    Listening and Reading</a:t>
            </a:r>
            <a:endParaRPr lang="en-US" sz="2000" b="1" dirty="0"/>
          </a:p>
        </p:txBody>
      </p:sp>
      <p:sp>
        <p:nvSpPr>
          <p:cNvPr id="3" name="Content Placeholder 2"/>
          <p:cNvSpPr>
            <a:spLocks noGrp="1"/>
          </p:cNvSpPr>
          <p:nvPr>
            <p:ph sz="half" idx="1"/>
          </p:nvPr>
        </p:nvSpPr>
        <p:spPr>
          <a:xfrm>
            <a:off x="995082" y="1452282"/>
            <a:ext cx="10509529" cy="5026895"/>
          </a:xfrm>
        </p:spPr>
        <p:txBody>
          <a:bodyPr>
            <a:normAutofit/>
          </a:bodyPr>
          <a:lstStyle/>
          <a:p>
            <a:pPr marL="0" indent="0">
              <a:buNone/>
            </a:pPr>
            <a:endParaRPr lang="en-US" dirty="0"/>
          </a:p>
          <a:p>
            <a:pPr marL="400050" lvl="1" indent="0">
              <a:buNone/>
            </a:pPr>
            <a:r>
              <a:rPr lang="en-US" sz="2600" dirty="0" smtClean="0"/>
              <a:t> </a:t>
            </a:r>
            <a:endParaRPr lang="en-US" sz="2600" dirty="0">
              <a:latin typeface="Arial Rounded MT Bold" panose="020F0704030504030204" pitchFamily="34" charset="0"/>
            </a:endParaRPr>
          </a:p>
          <a:p>
            <a:pPr marL="400050" lvl="1" indent="0">
              <a:buNone/>
            </a:pPr>
            <a:r>
              <a:rPr lang="en-US" sz="2600" dirty="0">
                <a:latin typeface="Arial Rounded MT Bold" panose="020F0704030504030204" pitchFamily="34" charset="0"/>
              </a:rPr>
              <a:t>Scott Snyder is director of the U.S.-Korea Policy Program at the Council on Foreign Relations. He warns that North Korea's COVID-19 quarantine measures may give more control to the government.</a:t>
            </a:r>
          </a:p>
          <a:p>
            <a:pPr marL="400050" lvl="1" indent="0">
              <a:buNone/>
            </a:pPr>
            <a:r>
              <a:rPr lang="en-US" sz="2600" dirty="0">
                <a:latin typeface="Arial Rounded MT Bold" panose="020F0704030504030204" pitchFamily="34" charset="0"/>
              </a:rPr>
              <a:t>He said, "Quarantine increases the scarcity of goods and in turn increases internal dependency on the leadership.”</a:t>
            </a:r>
          </a:p>
          <a:p>
            <a:pPr marL="400050" lvl="1" indent="0">
              <a:buNone/>
            </a:pPr>
            <a:r>
              <a:rPr lang="en-US" sz="2600" dirty="0">
                <a:latin typeface="Arial Rounded MT Bold" panose="020F0704030504030204" pitchFamily="34" charset="0"/>
              </a:rPr>
              <a:t>I’m Jonathan Evans.</a:t>
            </a:r>
          </a:p>
          <a:p>
            <a:pPr marL="400050" lvl="1" indent="0">
              <a:buNone/>
            </a:pPr>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28623" y="295835"/>
            <a:ext cx="487363" cy="487363"/>
          </a:xfrm>
          <a:prstGeom prst="rect">
            <a:avLst/>
          </a:prstGeom>
        </p:spPr>
      </p:pic>
    </p:spTree>
    <p:extLst>
      <p:ext uri="{BB962C8B-B14F-4D97-AF65-F5344CB8AC3E}">
        <p14:creationId xmlns:p14="http://schemas.microsoft.com/office/powerpoint/2010/main" val="36216184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31513" fill="hold"/>
                                        <p:tgtEl>
                                          <p:spTgt spid="4"/>
                                        </p:tgtEl>
                                      </p:cBhvr>
                                    </p:cmd>
                                  </p:childTnLst>
                                </p:cTn>
                              </p:par>
                            </p:childTnLst>
                          </p:cTn>
                        </p:par>
                      </p:childTnLst>
                    </p:cTn>
                  </p:par>
                </p:childTnLst>
              </p:cTn>
              <p:nextCondLst>
                <p:cond evt="onClick" delay="0">
                  <p:tgtEl>
                    <p:spTgt spid="4"/>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7785516" cy="786679"/>
          </a:xfrm>
        </p:spPr>
        <p:txBody>
          <a:bodyPr>
            <a:normAutofit/>
          </a:bodyPr>
          <a:lstStyle/>
          <a:p>
            <a:r>
              <a:rPr lang="en-US" b="1" dirty="0" smtClean="0"/>
              <a:t>Some techniques in medical terms</a:t>
            </a:r>
            <a:endParaRPr lang="en-US" dirty="0"/>
          </a:p>
        </p:txBody>
      </p:sp>
      <p:pic>
        <p:nvPicPr>
          <p:cNvPr id="6" name="Content Placeholder 5"/>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544195" y="2445233"/>
            <a:ext cx="4313237" cy="2615183"/>
          </a:xfrm>
        </p:spPr>
      </p:pic>
      <p:sp>
        <p:nvSpPr>
          <p:cNvPr id="9" name="Left Arrow Callout 8"/>
          <p:cNvSpPr/>
          <p:nvPr/>
        </p:nvSpPr>
        <p:spPr>
          <a:xfrm>
            <a:off x="4857432" y="2003466"/>
            <a:ext cx="6126480" cy="2947357"/>
          </a:xfrm>
          <a:prstGeom prst="leftArrowCallout">
            <a:avLst>
              <a:gd name="adj1" fmla="val 45568"/>
              <a:gd name="adj2" fmla="val 43153"/>
              <a:gd name="adj3" fmla="val 26592"/>
              <a:gd name="adj4" fmla="val 78730"/>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instrument to visually examine the</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stomach.</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24120" y="773767"/>
            <a:ext cx="487363" cy="487363"/>
          </a:xfrm>
          <a:prstGeom prst="rect">
            <a:avLst/>
          </a:prstGeom>
        </p:spPr>
      </p:pic>
    </p:spTree>
    <p:extLst>
      <p:ext uri="{BB962C8B-B14F-4D97-AF65-F5344CB8AC3E}">
        <p14:creationId xmlns:p14="http://schemas.microsoft.com/office/powerpoint/2010/main" val="27424219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2263" fill="hold"/>
                                        <p:tgtEl>
                                          <p:spTgt spid="3"/>
                                        </p:tgtEl>
                                      </p:cBhvr>
                                    </p:cmd>
                                  </p:childTnLst>
                                </p:cTn>
                              </p:par>
                            </p:childTnLst>
                          </p:cTn>
                        </p:par>
                      </p:childTnLst>
                    </p:cTn>
                  </p:par>
                </p:childTnLst>
              </p:cTn>
              <p:nextCondLst>
                <p:cond evt="onClick" delay="0">
                  <p:tgtEl>
                    <p:spTgt spid="3"/>
                  </p:tgtEl>
                </p:cond>
              </p:nextCondLst>
            </p:seq>
            <p:audio>
              <p:cMediaNode vol="80000">
                <p:cTn id="14" fill="hold" display="0">
                  <p:stCondLst>
                    <p:cond delay="indefinite"/>
                  </p:stCondLst>
                  <p:endCondLst>
                    <p:cond evt="onStopAudio" delay="0">
                      <p:tgtEl>
                        <p:sldTgt/>
                      </p:tgtEl>
                    </p:cond>
                  </p:endCondLst>
                </p:cTn>
                <p:tgtEl>
                  <p:spTgt spid="3"/>
                </p:tgtEl>
              </p:cMediaNode>
            </p:audio>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624110"/>
            <a:ext cx="7785516" cy="786679"/>
          </a:xfrm>
        </p:spPr>
        <p:txBody>
          <a:bodyPr>
            <a:normAutofit/>
          </a:bodyPr>
          <a:lstStyle/>
          <a:p>
            <a:r>
              <a:rPr lang="en-US" b="1" dirty="0" smtClean="0"/>
              <a:t>Some techniques in medical terms</a:t>
            </a:r>
            <a:endParaRPr lang="en-US" dirty="0"/>
          </a:p>
        </p:txBody>
      </p:sp>
      <p:pic>
        <p:nvPicPr>
          <p:cNvPr id="4" name="Content Placeholder 3"/>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544195" y="3137300"/>
            <a:ext cx="4313237" cy="1318136"/>
          </a:xfrm>
        </p:spPr>
      </p:pic>
      <p:sp>
        <p:nvSpPr>
          <p:cNvPr id="9" name="Left Arrow Callout 8"/>
          <p:cNvSpPr/>
          <p:nvPr/>
        </p:nvSpPr>
        <p:spPr>
          <a:xfrm>
            <a:off x="4857432" y="2003466"/>
            <a:ext cx="6126480" cy="3585804"/>
          </a:xfrm>
          <a:prstGeom prst="leftArrowCallout">
            <a:avLst>
              <a:gd name="adj1" fmla="val 50000"/>
              <a:gd name="adj2" fmla="val 44246"/>
              <a:gd name="adj3" fmla="val 19501"/>
              <a:gd name="adj4" fmla="val 82142"/>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The two combining forms are GASTR/O and ENTER/O. The entire word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reading from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the suffix, back to the beginning of the term, and across) means study of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the stomach </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and the intestines. Here are other words that are divided into </a:t>
            </a:r>
            <a:r>
              <a:rPr kumimoji="0" lang="en-US" sz="2200" b="1" i="0" u="none" strike="noStrike" kern="1200" cap="none" spc="0" normalizeH="0" baseline="0" noProof="0" dirty="0" smtClean="0">
                <a:ln>
                  <a:noFill/>
                </a:ln>
                <a:solidFill>
                  <a:srgbClr val="FF0000"/>
                </a:solidFill>
                <a:effectLst/>
                <a:uLnTx/>
                <a:uFillTx/>
                <a:latin typeface="Calibri" panose="020F0502020204030204"/>
                <a:ea typeface="+mn-ea"/>
                <a:cs typeface="+mn-cs"/>
              </a:rPr>
              <a:t>component parts</a:t>
            </a:r>
            <a:r>
              <a:rPr kumimoji="0" lang="en-US" sz="2200" b="1" i="0" u="none" strike="noStrike" kern="1200" cap="none" spc="0" normalizeH="0" baseline="0" noProof="0" dirty="0">
                <a:ln>
                  <a:noFill/>
                </a:ln>
                <a:solidFill>
                  <a:srgbClr val="FF0000"/>
                </a:solidFill>
                <a:effectLst/>
                <a:uLnTx/>
                <a:uFillTx/>
                <a:latin typeface="Calibri" panose="020F0502020204030204"/>
                <a:ea typeface="+mn-ea"/>
                <a:cs typeface="+mn-cs"/>
              </a:rPr>
              <a:t>:</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32828" y="773767"/>
            <a:ext cx="487363" cy="487363"/>
          </a:xfrm>
          <a:prstGeom prst="rect">
            <a:avLst/>
          </a:prstGeom>
        </p:spPr>
      </p:pic>
    </p:spTree>
    <p:extLst>
      <p:ext uri="{BB962C8B-B14F-4D97-AF65-F5344CB8AC3E}">
        <p14:creationId xmlns:p14="http://schemas.microsoft.com/office/powerpoint/2010/main" val="144918957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33997" fill="hold"/>
                                        <p:tgtEl>
                                          <p:spTgt spid="3"/>
                                        </p:tgtEl>
                                      </p:cBhvr>
                                    </p:cmd>
                                  </p:childTnLst>
                                </p:cTn>
                              </p:par>
                            </p:childTnLst>
                          </p:cTn>
                        </p:par>
                      </p:childTnLst>
                    </p:cTn>
                  </p:par>
                </p:childTnLst>
              </p:cTn>
              <p:nextCondLst>
                <p:cond evt="onClick" delay="0">
                  <p:tgtEl>
                    <p:spTgt spid="3"/>
                  </p:tgtEl>
                </p:cond>
              </p:nextCondLst>
            </p:seq>
            <p:audio>
              <p:cMediaNode vol="80000">
                <p:cTn id="14" fill="hold" display="0">
                  <p:stCondLst>
                    <p:cond delay="indefinite"/>
                  </p:stCondLst>
                  <p:endCondLst>
                    <p:cond evt="onStopAudio" delay="0">
                      <p:tgtEl>
                        <p:sldTgt/>
                      </p:tgtEl>
                    </p:cond>
                  </p:endCondLst>
                </p:cTn>
                <p:tgtEl>
                  <p:spTgt spid="3"/>
                </p:tgtEl>
              </p:cMediaNode>
            </p:audio>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1" cy="6858000"/>
          </a:xfrm>
          <a:prstGeom prst="rect">
            <a:avLst/>
          </a:prstGeom>
        </p:spPr>
      </p:pic>
    </p:spTree>
    <p:extLst>
      <p:ext uri="{BB962C8B-B14F-4D97-AF65-F5344CB8AC3E}">
        <p14:creationId xmlns:p14="http://schemas.microsoft.com/office/powerpoint/2010/main" val="2313239764"/>
      </p:ext>
    </p:extLst>
  </p:cSld>
  <p:clrMapOvr>
    <a:masterClrMapping/>
  </p:clrMapOvr>
  <p:transition spd="slow">
    <p:wheel spokes="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123950" y="639763"/>
            <a:ext cx="10541000" cy="6218237"/>
          </a:xfrm>
        </p:spPr>
        <p:txBody>
          <a:bodyPr/>
          <a:lstStyle/>
          <a:p>
            <a:r>
              <a:rPr lang="en-US" sz="3600" dirty="0" smtClean="0">
                <a:solidFill>
                  <a:srgbClr val="FF0000"/>
                </a:solidFill>
              </a:rPr>
              <a:t>References</a:t>
            </a:r>
          </a:p>
          <a:p>
            <a:r>
              <a:rPr lang="en-US" sz="2800" dirty="0" smtClean="0"/>
              <a:t>504 Essential words</a:t>
            </a:r>
          </a:p>
          <a:p>
            <a:r>
              <a:rPr lang="en-US" sz="2800" dirty="0" smtClean="0"/>
              <a:t>Grammar in use</a:t>
            </a:r>
          </a:p>
          <a:p>
            <a:r>
              <a:rPr lang="en-US" sz="2800" dirty="0" smtClean="0"/>
              <a:t>Site of BBC learning English</a:t>
            </a:r>
          </a:p>
          <a:p>
            <a:r>
              <a:rPr lang="en-US" sz="2800" dirty="0" err="1" smtClean="0"/>
              <a:t>Voa</a:t>
            </a:r>
            <a:r>
              <a:rPr lang="en-US" sz="2800" dirty="0" smtClean="0"/>
              <a:t> learning English</a:t>
            </a:r>
            <a:endParaRPr lang="fa-IR" sz="2800" dirty="0"/>
          </a:p>
        </p:txBody>
      </p:sp>
    </p:spTree>
    <p:extLst>
      <p:ext uri="{BB962C8B-B14F-4D97-AF65-F5344CB8AC3E}">
        <p14:creationId xmlns:p14="http://schemas.microsoft.com/office/powerpoint/2010/main" val="3408373578"/>
      </p:ext>
    </p:extLst>
  </p:cSld>
  <p:clrMapOvr>
    <a:masterClrMapping/>
  </p:clrMapOvr>
  <p:transition spd="slow">
    <p:wheel spokes="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874713" y="392113"/>
            <a:ext cx="10629900" cy="6021387"/>
          </a:xfrm>
        </p:spPr>
        <p:txBody>
          <a:bodyPr/>
          <a:lstStyle/>
          <a:p>
            <a:r>
              <a:rPr lang="en-US" sz="3600" dirty="0" smtClean="0">
                <a:solidFill>
                  <a:srgbClr val="FF0000"/>
                </a:solidFill>
              </a:rPr>
              <a:t>Behavioral objectives</a:t>
            </a:r>
          </a:p>
          <a:p>
            <a:r>
              <a:rPr lang="en-US" sz="2800" dirty="0" smtClean="0"/>
              <a:t>Define the meaning of the words of a unit</a:t>
            </a:r>
          </a:p>
          <a:p>
            <a:r>
              <a:rPr lang="en-US" sz="2800" dirty="0" smtClean="0"/>
              <a:t>Do word formation and comprehension exercise</a:t>
            </a:r>
          </a:p>
          <a:p>
            <a:r>
              <a:rPr lang="en-US" sz="2800" dirty="0" smtClean="0"/>
              <a:t>Do word formation chart exercise</a:t>
            </a:r>
          </a:p>
          <a:p>
            <a:endParaRPr lang="fa-IR" dirty="0"/>
          </a:p>
        </p:txBody>
      </p:sp>
    </p:spTree>
    <p:extLst>
      <p:ext uri="{BB962C8B-B14F-4D97-AF65-F5344CB8AC3E}">
        <p14:creationId xmlns:p14="http://schemas.microsoft.com/office/powerpoint/2010/main" val="2035018329"/>
      </p:ext>
    </p:extLst>
  </p:cSld>
  <p:clrMapOvr>
    <a:masterClrMapping/>
  </p:clrMapOvr>
  <p:transition spd="slow">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031875" y="352425"/>
            <a:ext cx="10033000" cy="6192838"/>
          </a:xfrm>
        </p:spPr>
        <p:txBody>
          <a:bodyPr/>
          <a:lstStyle/>
          <a:p>
            <a:r>
              <a:rPr lang="en-US" sz="3200" dirty="0" smtClean="0"/>
              <a:t>Please send your comments and suggestions about this training package to the </a:t>
            </a:r>
            <a:r>
              <a:rPr lang="en-US" dirty="0" smtClean="0"/>
              <a:t>following address</a:t>
            </a:r>
          </a:p>
          <a:p>
            <a:r>
              <a:rPr lang="en-US" dirty="0" smtClean="0">
                <a:hlinkClick r:id="rId2"/>
              </a:rPr>
              <a:t>midwife.shahmizad@gmail.com</a:t>
            </a:r>
            <a:endParaRPr lang="en-US" dirty="0" smtClean="0"/>
          </a:p>
          <a:p>
            <a:r>
              <a:rPr lang="en-US" smtClean="0"/>
              <a:t>Fax num:01134525552</a:t>
            </a:r>
            <a:endParaRPr lang="en-US" dirty="0" smtClean="0"/>
          </a:p>
          <a:p>
            <a:endParaRPr lang="en-US" dirty="0"/>
          </a:p>
          <a:p>
            <a:r>
              <a:rPr lang="en-US" sz="2800" dirty="0" err="1" smtClean="0"/>
              <a:t>Mazandaran</a:t>
            </a:r>
            <a:r>
              <a:rPr lang="en-US" sz="2800" dirty="0" smtClean="0"/>
              <a:t> university of medical science</a:t>
            </a:r>
          </a:p>
          <a:p>
            <a:endParaRPr lang="en-US" dirty="0"/>
          </a:p>
          <a:p>
            <a:r>
              <a:rPr lang="en-US" sz="3200" dirty="0" smtClean="0"/>
              <a:t>Wishing you more and more success</a:t>
            </a:r>
            <a:endParaRPr lang="fa-IR" sz="3200" dirty="0"/>
          </a:p>
        </p:txBody>
      </p:sp>
    </p:spTree>
    <p:extLst>
      <p:ext uri="{BB962C8B-B14F-4D97-AF65-F5344CB8AC3E}">
        <p14:creationId xmlns:p14="http://schemas.microsoft.com/office/powerpoint/2010/main" val="3150704550"/>
      </p:ext>
    </p:extLst>
  </p:cSld>
  <p:clrMapOvr>
    <a:masterClrMapping/>
  </p:clrMapOvr>
  <p:transition spd="slow">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55223" y="748939"/>
            <a:ext cx="7925389" cy="1489164"/>
          </a:xfrm>
        </p:spPr>
        <p:txBody>
          <a:bodyPr>
            <a:normAutofit/>
          </a:bodyPr>
          <a:lstStyle/>
          <a:p>
            <a:r>
              <a:rPr lang="en-US" sz="3200" b="1" dirty="0" smtClean="0"/>
              <a:t>Chapter two</a:t>
            </a:r>
          </a:p>
          <a:p>
            <a:r>
              <a:rPr lang="en-US" sz="3200" b="1" dirty="0" smtClean="0"/>
              <a:t>       </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986611" y="748939"/>
            <a:ext cx="487363" cy="487363"/>
          </a:xfrm>
          <a:prstGeom prst="rect">
            <a:avLst/>
          </a:prstGeom>
        </p:spPr>
      </p:pic>
    </p:spTree>
    <p:extLst>
      <p:ext uri="{BB962C8B-B14F-4D97-AF65-F5344CB8AC3E}">
        <p14:creationId xmlns:p14="http://schemas.microsoft.com/office/powerpoint/2010/main" val="1675117561"/>
      </p:ext>
    </p:extLst>
  </p:cSld>
  <p:clrMapOvr>
    <a:masterClrMapping/>
  </p:clrMapOvr>
  <p:transition spd="slow">
    <p:wheel spokes="1"/>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1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lnSpcReduction="10000"/>
          </a:bodyPr>
          <a:lstStyle/>
          <a:p>
            <a:r>
              <a:rPr lang="en-US" sz="4000" b="1" dirty="0"/>
              <a:t>corpse</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lnSpcReduction="10000"/>
          </a:bodyPr>
          <a:lstStyle/>
          <a:p>
            <a:r>
              <a:rPr lang="en-US" b="1" dirty="0">
                <a:solidFill>
                  <a:srgbClr val="002060"/>
                </a:solidFill>
              </a:rPr>
              <a:t>a dead body, usually of a </a:t>
            </a:r>
            <a:r>
              <a:rPr lang="en-US" b="1" dirty="0" smtClean="0">
                <a:solidFill>
                  <a:srgbClr val="002060"/>
                </a:solidFill>
              </a:rPr>
              <a:t>person</a:t>
            </a:r>
          </a:p>
          <a:p>
            <a:r>
              <a:rPr lang="en-US" dirty="0" smtClean="0">
                <a:solidFill>
                  <a:srgbClr val="FF0000"/>
                </a:solidFill>
              </a:rPr>
              <a:t>The </a:t>
            </a:r>
            <a:r>
              <a:rPr lang="en-US" dirty="0">
                <a:solidFill>
                  <a:srgbClr val="FF0000"/>
                </a:solidFill>
              </a:rPr>
              <a:t>corpse was laid to rest in the vacant* coffin.</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conceal</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dismal</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Hide</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The money was so cleverly concealed that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the police could not find it</a:t>
            </a:r>
            <a:endPar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dark and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depressing</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I am unaccustomed* to this dismal climate.</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19914" y="513964"/>
            <a:ext cx="487363" cy="487363"/>
          </a:xfrm>
          <a:prstGeom prst="rect">
            <a:avLst/>
          </a:prstGeom>
        </p:spPr>
      </p:pic>
    </p:spTree>
    <p:extLst>
      <p:ext uri="{BB962C8B-B14F-4D97-AF65-F5344CB8AC3E}">
        <p14:creationId xmlns:p14="http://schemas.microsoft.com/office/powerpoint/2010/main" val="125902198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59784"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fontScale="85000" lnSpcReduction="10000"/>
          </a:bodyPr>
          <a:lstStyle/>
          <a:p>
            <a:r>
              <a:rPr lang="en-US" sz="4000" b="1" dirty="0" smtClean="0"/>
              <a:t>frigid</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fontScale="85000" lnSpcReduction="10000"/>
          </a:bodyPr>
          <a:lstStyle/>
          <a:p>
            <a:r>
              <a:rPr lang="en-US" b="1" dirty="0">
                <a:solidFill>
                  <a:srgbClr val="002060"/>
                </a:solidFill>
              </a:rPr>
              <a:t>very </a:t>
            </a:r>
            <a:r>
              <a:rPr lang="en-US" b="1" dirty="0" smtClean="0">
                <a:solidFill>
                  <a:srgbClr val="002060"/>
                </a:solidFill>
              </a:rPr>
              <a:t>cold</a:t>
            </a:r>
          </a:p>
          <a:p>
            <a:r>
              <a:rPr lang="en-US" dirty="0">
                <a:solidFill>
                  <a:srgbClr val="FF0000"/>
                </a:solidFill>
              </a:rPr>
              <a:t>It was a great hardship* for the men to live through the </a:t>
            </a:r>
            <a:r>
              <a:rPr lang="en-US" dirty="0" smtClean="0">
                <a:solidFill>
                  <a:srgbClr val="FF0000"/>
                </a:solidFill>
              </a:rPr>
              <a:t>frigid winter </a:t>
            </a:r>
            <a:r>
              <a:rPr lang="en-US" dirty="0">
                <a:solidFill>
                  <a:srgbClr val="FF0000"/>
                </a:solidFill>
              </a:rPr>
              <a:t>at Valley Forge.</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inhabit</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numb</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live in</a:t>
            </a:r>
            <a:endPar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Eskimos inhabit the frigid part of </a:t>
            </a: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A</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laska</a:t>
            </a:r>
            <a:endPar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without the power of feeling; deadened</a:t>
            </a:r>
            <a:endPar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When the nurse stuck a pin in my numb leg, I felt nothing..</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71868" y="418012"/>
            <a:ext cx="487363" cy="487363"/>
          </a:xfrm>
          <a:prstGeom prst="rect">
            <a:avLst/>
          </a:prstGeom>
        </p:spPr>
      </p:pic>
    </p:spTree>
    <p:extLst>
      <p:ext uri="{BB962C8B-B14F-4D97-AF65-F5344CB8AC3E}">
        <p14:creationId xmlns:p14="http://schemas.microsoft.com/office/powerpoint/2010/main" val="24358908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250"/>
                                        <p:tgtEl>
                                          <p:spTgt spid="4">
                                            <p:txEl>
                                              <p:pRg st="1" end="1"/>
                                            </p:txEl>
                                          </p:spTgt>
                                        </p:tgtEl>
                                      </p:cBhvr>
                                    </p:animEffect>
                                    <p:anim calcmode="lin" valueType="num">
                                      <p:cBhvr>
                                        <p:cTn id="28" dur="125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25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55001"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lnSpcReduction="10000"/>
          </a:bodyPr>
          <a:lstStyle/>
          <a:p>
            <a:r>
              <a:rPr lang="en-US" sz="4000" b="1" dirty="0" smtClean="0"/>
              <a:t>peril</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lnSpcReduction="10000"/>
          </a:bodyPr>
          <a:lstStyle/>
          <a:p>
            <a:r>
              <a:rPr lang="en-US" b="1" dirty="0">
                <a:solidFill>
                  <a:srgbClr val="002060"/>
                </a:solidFill>
              </a:rPr>
              <a:t>danger</a:t>
            </a:r>
            <a:endParaRPr lang="en-US" b="1" dirty="0" smtClean="0">
              <a:solidFill>
                <a:srgbClr val="002060"/>
              </a:solidFill>
            </a:endParaRPr>
          </a:p>
          <a:p>
            <a:r>
              <a:rPr lang="en-US" dirty="0">
                <a:solidFill>
                  <a:srgbClr val="FF0000"/>
                </a:solidFill>
              </a:rPr>
              <a:t>There is great peril in trying to climb the mountain.</a:t>
            </a:r>
          </a:p>
        </p:txBody>
      </p:sp>
      <p:sp>
        <p:nvSpPr>
          <p:cNvPr id="6" name="Content Placeholder 2"/>
          <p:cNvSpPr txBox="1">
            <a:spLocks/>
          </p:cNvSpPr>
          <p:nvPr/>
        </p:nvSpPr>
        <p:spPr>
          <a:xfrm>
            <a:off x="832341" y="3260353"/>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recline</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shriek</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lie down; stretch out; lean back</a:t>
            </a:r>
            <a:endPar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Richard likes to recline in front of the television set.</a:t>
            </a: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scream</a:t>
            </a:r>
            <a:endPar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 maid shrieked when she discovered the corpse.*</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71571" y="418012"/>
            <a:ext cx="487363" cy="487363"/>
          </a:xfrm>
          <a:prstGeom prst="rect">
            <a:avLst/>
          </a:prstGeom>
        </p:spPr>
      </p:pic>
    </p:spTree>
    <p:extLst>
      <p:ext uri="{BB962C8B-B14F-4D97-AF65-F5344CB8AC3E}">
        <p14:creationId xmlns:p14="http://schemas.microsoft.com/office/powerpoint/2010/main" val="407531953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7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50357"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4" y="418012"/>
            <a:ext cx="8911687" cy="679268"/>
          </a:xfrm>
        </p:spPr>
        <p:txBody>
          <a:bodyPr>
            <a:normAutofit fontScale="90000"/>
          </a:bodyPr>
          <a:lstStyle/>
          <a:p>
            <a:r>
              <a:rPr lang="en-US" dirty="0" smtClean="0"/>
              <a:t>Vocab</a:t>
            </a:r>
            <a:endParaRPr lang="en-US" dirty="0"/>
          </a:p>
        </p:txBody>
      </p:sp>
      <p:sp>
        <p:nvSpPr>
          <p:cNvPr id="3" name="Content Placeholder 2"/>
          <p:cNvSpPr>
            <a:spLocks noGrp="1"/>
          </p:cNvSpPr>
          <p:nvPr>
            <p:ph sz="half" idx="1"/>
          </p:nvPr>
        </p:nvSpPr>
        <p:spPr>
          <a:xfrm>
            <a:off x="832341" y="1528355"/>
            <a:ext cx="4457112" cy="1306285"/>
          </a:xfrm>
          <a:ln>
            <a:solidFill>
              <a:srgbClr val="FF0000"/>
            </a:solidFill>
            <a:prstDash val="solid"/>
          </a:ln>
        </p:spPr>
        <p:txBody>
          <a:bodyPr>
            <a:normAutofit fontScale="92500"/>
          </a:bodyPr>
          <a:lstStyle/>
          <a:p>
            <a:r>
              <a:rPr lang="en-US" sz="4000" b="1" dirty="0" smtClean="0"/>
              <a:t>sinister</a:t>
            </a:r>
            <a:endParaRPr lang="en-US" dirty="0" smtClean="0"/>
          </a:p>
        </p:txBody>
      </p:sp>
      <p:sp>
        <p:nvSpPr>
          <p:cNvPr id="4" name="Content Placeholder 3"/>
          <p:cNvSpPr>
            <a:spLocks noGrp="1"/>
          </p:cNvSpPr>
          <p:nvPr>
            <p:ph sz="half" idx="2"/>
          </p:nvPr>
        </p:nvSpPr>
        <p:spPr>
          <a:xfrm>
            <a:off x="5584874" y="1528355"/>
            <a:ext cx="6106383" cy="1306285"/>
          </a:xfrm>
          <a:ln w="12700">
            <a:solidFill>
              <a:schemeClr val="tx1"/>
            </a:solidFill>
          </a:ln>
        </p:spPr>
        <p:txBody>
          <a:bodyPr>
            <a:normAutofit fontScale="92500"/>
          </a:bodyPr>
          <a:lstStyle/>
          <a:p>
            <a:r>
              <a:rPr lang="en-US" b="1" dirty="0">
                <a:solidFill>
                  <a:srgbClr val="002060"/>
                </a:solidFill>
              </a:rPr>
              <a:t>evil; wicked; dishonest; </a:t>
            </a:r>
            <a:r>
              <a:rPr lang="en-US" b="1" dirty="0" smtClean="0">
                <a:solidFill>
                  <a:srgbClr val="002060"/>
                </a:solidFill>
              </a:rPr>
              <a:t>frightening</a:t>
            </a:r>
          </a:p>
          <a:p>
            <a:r>
              <a:rPr lang="en-US" dirty="0">
                <a:solidFill>
                  <a:srgbClr val="FF0000"/>
                </a:solidFill>
              </a:rPr>
              <a:t>When the bank guard spied the sinister-looking customer, he drew his gun.</a:t>
            </a:r>
          </a:p>
        </p:txBody>
      </p:sp>
      <p:sp>
        <p:nvSpPr>
          <p:cNvPr id="6" name="Content Placeholder 2"/>
          <p:cNvSpPr txBox="1">
            <a:spLocks/>
          </p:cNvSpPr>
          <p:nvPr/>
        </p:nvSpPr>
        <p:spPr>
          <a:xfrm>
            <a:off x="832341" y="3260354"/>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tempt</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7" name="Content Placeholder 2"/>
          <p:cNvSpPr txBox="1">
            <a:spLocks/>
          </p:cNvSpPr>
          <p:nvPr/>
        </p:nvSpPr>
        <p:spPr>
          <a:xfrm>
            <a:off x="832341" y="4922017"/>
            <a:ext cx="4457112" cy="1306285"/>
          </a:xfrm>
          <a:prstGeom prst="rect">
            <a:avLst/>
          </a:prstGeom>
          <a:ln>
            <a:solidFill>
              <a:srgbClr val="FF0000"/>
            </a:solidFill>
            <a:prstDash val="solid"/>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40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wager</a:t>
            </a:r>
          </a:p>
          <a:p>
            <a:pPr marL="0" marR="0" lvl="0" indent="0" algn="l" defTabSz="457200" rtl="0" eaLnBrk="1" fontAlgn="auto" latinLnBrk="0" hangingPunct="1">
              <a:lnSpc>
                <a:spcPct val="100000"/>
              </a:lnSpc>
              <a:spcBef>
                <a:spcPts val="1000"/>
              </a:spcBef>
              <a:spcAft>
                <a:spcPts val="0"/>
              </a:spcAft>
              <a:buClr>
                <a:srgbClr val="5B9BD5"/>
              </a:buClr>
              <a:buSzTx/>
              <a:buFont typeface="Wingdings 3" charset="2"/>
              <a:buNone/>
              <a:tabLst/>
              <a:defRPr/>
            </a:pPr>
            <a:endPar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endParaRPr>
          </a:p>
        </p:txBody>
      </p:sp>
      <p:sp>
        <p:nvSpPr>
          <p:cNvPr id="8" name="Content Placeholder 3"/>
          <p:cNvSpPr txBox="1">
            <a:spLocks/>
          </p:cNvSpPr>
          <p:nvPr/>
        </p:nvSpPr>
        <p:spPr>
          <a:xfrm>
            <a:off x="5584874" y="3260353"/>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try to get someone to do something; test; </a:t>
            </a: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invite</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rPr>
              <a:t>Your offer of a job tempts me greatly.</a:t>
            </a:r>
          </a:p>
        </p:txBody>
      </p:sp>
      <p:sp>
        <p:nvSpPr>
          <p:cNvPr id="11" name="Content Placeholder 3"/>
          <p:cNvSpPr txBox="1">
            <a:spLocks/>
          </p:cNvSpPr>
          <p:nvPr/>
        </p:nvSpPr>
        <p:spPr>
          <a:xfrm>
            <a:off x="5584874" y="4922016"/>
            <a:ext cx="6106383" cy="1306285"/>
          </a:xfrm>
          <a:prstGeom prst="rect">
            <a:avLst/>
          </a:prstGeom>
          <a:ln w="12700">
            <a:solidFill>
              <a:schemeClr val="tx1"/>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1" i="0" u="none" strike="noStrike" kern="1200" cap="none" spc="0" normalizeH="0" baseline="0" noProof="0" dirty="0" smtClean="0">
                <a:ln>
                  <a:noFill/>
                </a:ln>
                <a:solidFill>
                  <a:srgbClr val="002060"/>
                </a:solidFill>
                <a:effectLst/>
                <a:uLnTx/>
                <a:uFillTx/>
                <a:latin typeface="Calibri" panose="020F0502020204030204"/>
                <a:ea typeface="+mn-ea"/>
                <a:cs typeface="+mn-cs"/>
              </a:rPr>
              <a:t>bet</a:t>
            </a:r>
          </a:p>
          <a:p>
            <a:pPr marL="342900" marR="0" lvl="0" indent="-342900" algn="l" defTabSz="457200" rtl="0" eaLnBrk="1" fontAlgn="auto" latinLnBrk="0" hangingPunct="1">
              <a:lnSpc>
                <a:spcPct val="100000"/>
              </a:lnSpc>
              <a:spcBef>
                <a:spcPts val="1000"/>
              </a:spcBef>
              <a:spcAft>
                <a:spcPts val="0"/>
              </a:spcAft>
              <a:buClr>
                <a:srgbClr val="5B9BD5"/>
              </a:buClr>
              <a:buSzTx/>
              <a:buFont typeface="Wingdings 3" charset="2"/>
              <a:buChar char=""/>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After winning the wager, </a:t>
            </a:r>
            <a:r>
              <a:rPr kumimoji="0" lang="en-US" sz="1800" b="0" i="0" u="none" strike="noStrike" kern="1200" cap="none" spc="0" normalizeH="0" baseline="0" noProof="0" dirty="0" err="1">
                <a:ln>
                  <a:noFill/>
                </a:ln>
                <a:solidFill>
                  <a:prstClr val="black">
                    <a:lumMod val="75000"/>
                    <a:lumOff val="25000"/>
                  </a:prstClr>
                </a:solidFill>
                <a:effectLst/>
                <a:uLnTx/>
                <a:uFillTx/>
                <a:latin typeface="Calibri" panose="020F0502020204030204"/>
                <a:ea typeface="+mn-ea"/>
                <a:cs typeface="+mn-cs"/>
              </a:rPr>
              <a:t>Tex</a:t>
            </a:r>
            <a:r>
              <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treated everyone to free drinks</a:t>
            </a:r>
            <a:r>
              <a:rPr kumimoji="0" lang="en-US" sz="1800" b="0"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71868" y="513964"/>
            <a:ext cx="487363" cy="487363"/>
          </a:xfrm>
          <a:prstGeom prst="rect">
            <a:avLst/>
          </a:prstGeom>
        </p:spPr>
      </p:pic>
    </p:spTree>
    <p:extLst>
      <p:ext uri="{BB962C8B-B14F-4D97-AF65-F5344CB8AC3E}">
        <p14:creationId xmlns:p14="http://schemas.microsoft.com/office/powerpoint/2010/main" val="3608137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fade">
                                      <p:cBhvr>
                                        <p:cTn id="17" dur="1000"/>
                                        <p:tgtEl>
                                          <p:spTgt spid="4">
                                            <p:bg/>
                                          </p:spTgt>
                                        </p:tgtEl>
                                      </p:cBhvr>
                                    </p:animEffect>
                                    <p:anim calcmode="lin" valueType="num">
                                      <p:cBhvr>
                                        <p:cTn id="18" dur="1000" fill="hold"/>
                                        <p:tgtEl>
                                          <p:spTgt spid="4">
                                            <p:bg/>
                                          </p:spTgt>
                                        </p:tgtEl>
                                        <p:attrNameLst>
                                          <p:attrName>ppt_x</p:attrName>
                                        </p:attrNameLst>
                                      </p:cBhvr>
                                      <p:tavLst>
                                        <p:tav tm="0">
                                          <p:val>
                                            <p:strVal val="#ppt_x"/>
                                          </p:val>
                                        </p:tav>
                                        <p:tav tm="100000">
                                          <p:val>
                                            <p:strVal val="#ppt_x"/>
                                          </p:val>
                                        </p:tav>
                                      </p:tavLst>
                                    </p:anim>
                                    <p:anim calcmode="lin" valueType="num">
                                      <p:cBhvr>
                                        <p:cTn id="19" dur="1000" fill="hold"/>
                                        <p:tgtEl>
                                          <p:spTgt spid="4">
                                            <p:bg/>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1000"/>
                                        <p:tgtEl>
                                          <p:spTgt spid="4">
                                            <p:txEl>
                                              <p:pRg st="1" end="1"/>
                                            </p:txEl>
                                          </p:spTgt>
                                        </p:tgtEl>
                                      </p:cBhvr>
                                    </p:animEffect>
                                    <p:anim calcmode="lin" valueType="num">
                                      <p:cBhvr>
                                        <p:cTn id="2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5"/>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56404" fill="hold"/>
                                        <p:tgtEl>
                                          <p:spTgt spid="5"/>
                                        </p:tgtEl>
                                      </p:cBhvr>
                                    </p:cmd>
                                  </p:childTnLst>
                                </p:cTn>
                              </p:par>
                            </p:childTnLst>
                          </p:cTn>
                        </p:par>
                      </p:childTnLst>
                    </p:cTn>
                  </p:par>
                </p:childTnLst>
              </p:cTn>
              <p:nextCondLst>
                <p:cond evt="onClick" delay="0">
                  <p:tgtEl>
                    <p:spTgt spid="5"/>
                  </p:tgtEl>
                </p:cond>
              </p:nextCondLst>
            </p:seq>
            <p:audio>
              <p:cMediaNode vol="80000">
                <p:cTn id="61" fill="hold" display="0">
                  <p:stCondLst>
                    <p:cond delay="indefinite"/>
                  </p:stCondLst>
                  <p:endCondLst>
                    <p:cond evt="onStopAudio" delay="0">
                      <p:tgtEl>
                        <p:sldTgt/>
                      </p:tgtEl>
                    </p:cond>
                  </p:endCondLst>
                </p:cTn>
                <p:tgtEl>
                  <p:spTgt spid="5"/>
                </p:tgtEl>
              </p:cMediaNode>
            </p:audio>
          </p:childTnLst>
        </p:cTn>
      </p:par>
    </p:tnLst>
    <p:bldLst>
      <p:bldP spid="3" grpId="0" uiExpand="1" build="p" animBg="1"/>
      <p:bldP spid="4" grpId="0" uiExpand="1" build="p" animBg="1"/>
      <p:bldP spid="6" grpId="0" animBg="1"/>
      <p:bldP spid="7" grpId="0" animBg="1"/>
      <p:bldP spid="8"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960" y="281210"/>
            <a:ext cx="9392959" cy="998950"/>
          </a:xfrm>
        </p:spPr>
        <p:txBody>
          <a:bodyPr/>
          <a:lstStyle/>
          <a:p>
            <a:r>
              <a:rPr lang="en-US" dirty="0"/>
              <a:t>Words in Use </a:t>
            </a:r>
          </a:p>
        </p:txBody>
      </p:sp>
      <p:sp>
        <p:nvSpPr>
          <p:cNvPr id="3" name="Content Placeholder 2"/>
          <p:cNvSpPr>
            <a:spLocks noGrp="1"/>
          </p:cNvSpPr>
          <p:nvPr>
            <p:ph sz="half" idx="1"/>
          </p:nvPr>
        </p:nvSpPr>
        <p:spPr>
          <a:xfrm>
            <a:off x="708660" y="1508760"/>
            <a:ext cx="8869680" cy="5052060"/>
          </a:xfrm>
          <a:ln w="28575">
            <a:solidFill>
              <a:srgbClr val="C00000"/>
            </a:solidFill>
          </a:ln>
        </p:spPr>
        <p:txBody>
          <a:bodyPr anchor="ctr" anchorCtr="0">
            <a:normAutofit fontScale="92500" lnSpcReduction="20000"/>
          </a:bodyPr>
          <a:lstStyle/>
          <a:p>
            <a:r>
              <a:rPr lang="en-US" sz="2800" dirty="0"/>
              <a:t>Terror in the Cemetery, </a:t>
            </a:r>
            <a:endParaRPr lang="en-US" sz="2800" dirty="0" smtClean="0"/>
          </a:p>
          <a:p>
            <a:r>
              <a:rPr lang="en-US" sz="2800" dirty="0"/>
              <a:t>I like to bet on anything that is exciting, so </a:t>
            </a:r>
            <a:r>
              <a:rPr lang="en-US" sz="2800" dirty="0" smtClean="0"/>
              <a:t>when my </a:t>
            </a:r>
            <a:r>
              <a:rPr lang="en-US" sz="2800" dirty="0"/>
              <a:t>friends tried to </a:t>
            </a:r>
            <a:r>
              <a:rPr lang="en-US" sz="2800" b="1" u="sng" dirty="0">
                <a:solidFill>
                  <a:srgbClr val="FEFFFF"/>
                </a:solidFill>
              </a:rPr>
              <a:t>tempt</a:t>
            </a:r>
            <a:r>
              <a:rPr lang="en-US" sz="2800" dirty="0"/>
              <a:t> me with an offer, I </a:t>
            </a:r>
            <a:r>
              <a:rPr lang="en-US" sz="2800" dirty="0" smtClean="0"/>
              <a:t>took it</a:t>
            </a:r>
            <a:r>
              <a:rPr lang="en-US" sz="2800" dirty="0"/>
              <a:t>. The idea was for me to spend a </a:t>
            </a:r>
            <a:r>
              <a:rPr lang="en-US" sz="2800" b="1" u="sng" dirty="0">
                <a:solidFill>
                  <a:srgbClr val="FEFFFF"/>
                </a:solidFill>
              </a:rPr>
              <a:t>frigid</a:t>
            </a:r>
            <a:r>
              <a:rPr lang="en-US" sz="2800" b="1" u="sng" dirty="0">
                <a:solidFill>
                  <a:srgbClr val="0070C0"/>
                </a:solidFill>
              </a:rPr>
              <a:t> </a:t>
            </a:r>
            <a:r>
              <a:rPr lang="en-US" sz="2800" dirty="0" smtClean="0"/>
              <a:t>December night </a:t>
            </a:r>
            <a:r>
              <a:rPr lang="en-US" sz="2800" dirty="0"/>
              <a:t>in a cemetery, all alone, in order to win </a:t>
            </a:r>
            <a:r>
              <a:rPr lang="en-US" sz="2800" dirty="0" smtClean="0"/>
              <a:t>twenty dollars</a:t>
            </a:r>
            <a:r>
              <a:rPr lang="en-US" sz="2800" dirty="0"/>
              <a:t>. Little did I realize that they would </a:t>
            </a:r>
            <a:r>
              <a:rPr lang="en-US" sz="2800" dirty="0" smtClean="0"/>
              <a:t>use dirty </a:t>
            </a:r>
            <a:r>
              <a:rPr lang="en-US" sz="2800" dirty="0"/>
              <a:t>tricks to try to frighten me into </a:t>
            </a:r>
            <a:r>
              <a:rPr lang="en-US" sz="2800" dirty="0" smtClean="0"/>
              <a:t>abandoning the </a:t>
            </a:r>
            <a:r>
              <a:rPr lang="en-US" sz="2800" dirty="0"/>
              <a:t>cemetery, therefore losing my </a:t>
            </a:r>
            <a:r>
              <a:rPr lang="en-US" sz="2800" b="1" u="sng" dirty="0">
                <a:solidFill>
                  <a:srgbClr val="FEFFFF"/>
                </a:solidFill>
              </a:rPr>
              <a:t>wager</a:t>
            </a:r>
            <a:r>
              <a:rPr lang="en-US" sz="2800" dirty="0" smtClean="0"/>
              <a:t>. My </a:t>
            </a:r>
            <a:r>
              <a:rPr lang="en-US" sz="2800" dirty="0"/>
              <a:t>plan was to </a:t>
            </a:r>
            <a:r>
              <a:rPr lang="en-US" sz="2800" b="1" u="sng" dirty="0">
                <a:solidFill>
                  <a:srgbClr val="FEFFFF"/>
                </a:solidFill>
              </a:rPr>
              <a:t>recline</a:t>
            </a:r>
            <a:r>
              <a:rPr lang="en-US" sz="2800" dirty="0"/>
              <a:t> in front of a large </a:t>
            </a:r>
            <a:r>
              <a:rPr lang="en-US" sz="2800" dirty="0" smtClean="0"/>
              <a:t>grave, covered </a:t>
            </a:r>
            <a:r>
              <a:rPr lang="en-US" sz="2800" dirty="0"/>
              <a:t>by a warm blanket, with a flashlight </a:t>
            </a:r>
            <a:r>
              <a:rPr lang="en-US" sz="2800" dirty="0" smtClean="0"/>
              <a:t>to help </a:t>
            </a:r>
            <a:r>
              <a:rPr lang="en-US" sz="2800" dirty="0"/>
              <a:t>me cut through the </a:t>
            </a:r>
            <a:r>
              <a:rPr lang="en-US" sz="2800" b="1" u="sng" dirty="0">
                <a:solidFill>
                  <a:srgbClr val="FEFFFF"/>
                </a:solidFill>
              </a:rPr>
              <a:t>dismal</a:t>
            </a:r>
            <a:r>
              <a:rPr lang="en-US" sz="2800" dirty="0"/>
              <a:t> darkness. After. </a:t>
            </a:r>
            <a:endParaRPr lang="en-US" sz="2800" b="1" dirty="0"/>
          </a:p>
        </p:txBody>
      </p:sp>
      <p:sp>
        <p:nvSpPr>
          <p:cNvPr id="4" name="Content Placeholder 3"/>
          <p:cNvSpPr>
            <a:spLocks noGrp="1"/>
          </p:cNvSpPr>
          <p:nvPr>
            <p:ph sz="half" idx="2"/>
          </p:nvPr>
        </p:nvSpPr>
        <p:spPr>
          <a:xfrm>
            <a:off x="9761220" y="1508760"/>
            <a:ext cx="2125981" cy="5052060"/>
          </a:xfrm>
          <a:ln w="25400">
            <a:solidFill>
              <a:schemeClr val="accent6">
                <a:lumMod val="50000"/>
              </a:schemeClr>
            </a:solidFill>
          </a:ln>
        </p:spPr>
        <p:txBody>
          <a:bodyPr anchor="ctr" anchorCtr="0">
            <a:normAutofit fontScale="92500" lnSpcReduction="20000"/>
          </a:bodyPr>
          <a:lstStyle/>
          <a:p>
            <a:r>
              <a:rPr lang="en-US" b="1" dirty="0" smtClean="0"/>
              <a:t>dismal</a:t>
            </a:r>
          </a:p>
          <a:p>
            <a:r>
              <a:rPr lang="en-US" b="1" dirty="0" smtClean="0"/>
              <a:t>recline</a:t>
            </a:r>
          </a:p>
          <a:p>
            <a:r>
              <a:rPr lang="en-US" b="1" dirty="0" smtClean="0"/>
              <a:t>wager</a:t>
            </a:r>
          </a:p>
          <a:p>
            <a:r>
              <a:rPr lang="en-US" b="1" dirty="0" smtClean="0"/>
              <a:t>frigid</a:t>
            </a:r>
          </a:p>
          <a:p>
            <a:r>
              <a:rPr lang="en-US" b="1" dirty="0" smtClean="0"/>
              <a:t>tempt</a:t>
            </a:r>
          </a:p>
          <a:p>
            <a:r>
              <a:rPr lang="en-US" b="1" dirty="0" smtClean="0"/>
              <a:t>inhabit</a:t>
            </a:r>
          </a:p>
          <a:p>
            <a:r>
              <a:rPr lang="en-US" b="1" dirty="0" smtClean="0"/>
              <a:t>conceal</a:t>
            </a:r>
          </a:p>
          <a:p>
            <a:r>
              <a:rPr lang="en-US" b="1" dirty="0" smtClean="0"/>
              <a:t>peril</a:t>
            </a:r>
          </a:p>
          <a:p>
            <a:r>
              <a:rPr lang="en-US" b="1" dirty="0" smtClean="0"/>
              <a:t>sinister</a:t>
            </a:r>
          </a:p>
          <a:p>
            <a:r>
              <a:rPr lang="en-US" b="1" dirty="0" smtClean="0"/>
              <a:t>numb</a:t>
            </a:r>
          </a:p>
          <a:p>
            <a:r>
              <a:rPr lang="en-US" b="1" dirty="0" smtClean="0"/>
              <a:t>corpse</a:t>
            </a:r>
          </a:p>
          <a:p>
            <a:r>
              <a:rPr lang="en-US" sz="1700" b="1" dirty="0" smtClean="0"/>
              <a:t>shriek</a:t>
            </a:r>
            <a:endParaRPr lang="en-US" sz="1700" b="1"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10908" y="380365"/>
            <a:ext cx="487363" cy="487363"/>
          </a:xfrm>
          <a:prstGeom prst="rect">
            <a:avLst/>
          </a:prstGeom>
        </p:spPr>
      </p:pic>
    </p:spTree>
    <p:extLst>
      <p:ext uri="{BB962C8B-B14F-4D97-AF65-F5344CB8AC3E}">
        <p14:creationId xmlns:p14="http://schemas.microsoft.com/office/powerpoint/2010/main" val="380681607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570" fill="hold"/>
                                        <p:tgtEl>
                                          <p:spTgt spid="5"/>
                                        </p:tgtEl>
                                      </p:cBhvr>
                                    </p:cmd>
                                  </p:childTnLst>
                                </p:cTn>
                              </p:par>
                            </p:childTnLst>
                          </p:cTn>
                        </p:par>
                      </p:childTnLst>
                    </p:cTn>
                  </p:par>
                </p:childTnLst>
              </p:cTn>
              <p:nextCondLst>
                <p:cond evt="onClick" delay="0">
                  <p:tgtEl>
                    <p:spTgt spid="5"/>
                  </p:tgtEl>
                </p:cond>
              </p:nextCondLst>
            </p:seq>
            <p:audio>
              <p:cMediaNode vol="80000">
                <p:cTn id="19" fill="hold" display="0">
                  <p:stCondLst>
                    <p:cond delay="indefinite"/>
                  </p:stCondLst>
                  <p:endCondLst>
                    <p:cond evt="onStopAudio" delay="0">
                      <p:tgtEl>
                        <p:sldTgt/>
                      </p:tgtEl>
                    </p:cond>
                  </p:endCondLst>
                </p:cTn>
                <p:tgtEl>
                  <p:spTgt spid="5"/>
                </p:tgtEl>
              </p:cMediaNode>
            </p:audio>
          </p:childTnLst>
        </p:cTn>
      </p:par>
    </p:tnLst>
    <p:bldLst>
      <p:bldP spid="3" grpId="0" uiExpand="1"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مازندران</_x062f__x0627__x0646__x0634__x06af__x0627__x0647_>
    <_x0646__x0648__x0639__x0020__x062d__x06cc__x0637__x0647_ xmlns="12fdc5dc-769e-4543-b10d-fbea3dac4417">سایر موارد</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5NN7CDR5NKU2-831-305</_dlc_DocId>
    <_dlc_DocIdUrl xmlns="1047730d-92e1-4018-9084-d932fd3a7f58">
      <Url>http://www.health.gov.ir/hnd/_layouts/DocIdRedir.aspx?ID=5NN7CDR5NKU2-831-305</Url>
      <Description>5NN7CDR5NKU2-831-305</Description>
    </_dlc_DocIdUrl>
  </documentManagement>
</p:properties>
</file>

<file path=customXml/itemProps1.xml><?xml version="1.0" encoding="utf-8"?>
<ds:datastoreItem xmlns:ds="http://schemas.openxmlformats.org/officeDocument/2006/customXml" ds:itemID="{07245DBD-E223-4278-8CDE-D0C0A62370C5}"/>
</file>

<file path=customXml/itemProps2.xml><?xml version="1.0" encoding="utf-8"?>
<ds:datastoreItem xmlns:ds="http://schemas.openxmlformats.org/officeDocument/2006/customXml" ds:itemID="{7CE42B02-40A9-4EBC-B881-5A02D494DE43}"/>
</file>

<file path=customXml/itemProps3.xml><?xml version="1.0" encoding="utf-8"?>
<ds:datastoreItem xmlns:ds="http://schemas.openxmlformats.org/officeDocument/2006/customXml" ds:itemID="{52C98FB4-BDB9-46F3-B6D1-170917FD0F13}"/>
</file>

<file path=customXml/itemProps4.xml><?xml version="1.0" encoding="utf-8"?>
<ds:datastoreItem xmlns:ds="http://schemas.openxmlformats.org/officeDocument/2006/customXml" ds:itemID="{83951746-70BF-4AF5-9DAA-DE9C98B821AA}"/>
</file>

<file path=docProps/app.xml><?xml version="1.0" encoding="utf-8"?>
<Properties xmlns="http://schemas.openxmlformats.org/officeDocument/2006/extended-properties" xmlns:vt="http://schemas.openxmlformats.org/officeDocument/2006/docPropsVTypes">
  <TotalTime>0</TotalTime>
  <Words>1575</Words>
  <Application>Microsoft Office PowerPoint</Application>
  <PresentationFormat>Widescreen</PresentationFormat>
  <Paragraphs>226</Paragraphs>
  <Slides>30</Slides>
  <Notes>0</Notes>
  <HiddenSlides>0</HiddenSlides>
  <MMClips>23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Arial Black</vt:lpstr>
      <vt:lpstr>Arial Rounded MT Bold</vt:lpstr>
      <vt:lpstr>B Yagut</vt:lpstr>
      <vt:lpstr>Calibri</vt:lpstr>
      <vt:lpstr>Calibri Light</vt:lpstr>
      <vt:lpstr>Georgia</vt:lpstr>
      <vt:lpstr>Times New Roman</vt:lpstr>
      <vt:lpstr>Wingdings 3</vt:lpstr>
      <vt:lpstr>Office Theme</vt:lpstr>
      <vt:lpstr>مشخصات سند</vt:lpstr>
      <vt:lpstr>PowerPoint Presentation</vt:lpstr>
      <vt:lpstr>PowerPoint Presentation</vt:lpstr>
      <vt:lpstr>PowerPoint Presentation</vt:lpstr>
      <vt:lpstr>Vocab</vt:lpstr>
      <vt:lpstr>Vocab</vt:lpstr>
      <vt:lpstr>Vocab</vt:lpstr>
      <vt:lpstr>Vocab</vt:lpstr>
      <vt:lpstr>Words in Use </vt:lpstr>
      <vt:lpstr>Words in Use </vt:lpstr>
      <vt:lpstr>Words in Use </vt:lpstr>
      <vt:lpstr>Words in Use </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    Listening and Reading</vt:lpstr>
      <vt:lpstr>Some techniques in medical terms</vt:lpstr>
      <vt:lpstr>Some techniques in medical terms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زبان انگلیسی عمومی</dc:title>
  <dc:creator>Windows User</dc:creator>
  <cp:lastModifiedBy>Windows User</cp:lastModifiedBy>
  <cp:revision>3</cp:revision>
  <dcterms:created xsi:type="dcterms:W3CDTF">2020-05-12T09:18:51Z</dcterms:created>
  <dcterms:modified xsi:type="dcterms:W3CDTF">2020-05-12T09:48:58Z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1def5f7f-abc1-4b6b-b3b1-4433ac116595</vt:lpwstr>
  </property>
</Properties>
</file>